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46"/>
  </p:notesMasterIdLst>
  <p:sldIdLst>
    <p:sldId id="364" r:id="rId2"/>
    <p:sldId id="366" r:id="rId3"/>
    <p:sldId id="383" r:id="rId4"/>
    <p:sldId id="369" r:id="rId5"/>
    <p:sldId id="370" r:id="rId6"/>
    <p:sldId id="387" r:id="rId7"/>
    <p:sldId id="384" r:id="rId8"/>
    <p:sldId id="367" r:id="rId9"/>
    <p:sldId id="371" r:id="rId10"/>
    <p:sldId id="372" r:id="rId11"/>
    <p:sldId id="368" r:id="rId12"/>
    <p:sldId id="373" r:id="rId13"/>
    <p:sldId id="378" r:id="rId14"/>
    <p:sldId id="380" r:id="rId15"/>
    <p:sldId id="379" r:id="rId16"/>
    <p:sldId id="337" r:id="rId17"/>
    <p:sldId id="346" r:id="rId18"/>
    <p:sldId id="356" r:id="rId19"/>
    <p:sldId id="390" r:id="rId20"/>
    <p:sldId id="391" r:id="rId21"/>
    <p:sldId id="350" r:id="rId22"/>
    <p:sldId id="351" r:id="rId23"/>
    <p:sldId id="349" r:id="rId24"/>
    <p:sldId id="358" r:id="rId25"/>
    <p:sldId id="353" r:id="rId26"/>
    <p:sldId id="355" r:id="rId27"/>
    <p:sldId id="354" r:id="rId28"/>
    <p:sldId id="360" r:id="rId29"/>
    <p:sldId id="338" r:id="rId30"/>
    <p:sldId id="344" r:id="rId31"/>
    <p:sldId id="362" r:id="rId32"/>
    <p:sldId id="363" r:id="rId33"/>
    <p:sldId id="382" r:id="rId34"/>
    <p:sldId id="385" r:id="rId35"/>
    <p:sldId id="381" r:id="rId36"/>
    <p:sldId id="377" r:id="rId37"/>
    <p:sldId id="365" r:id="rId38"/>
    <p:sldId id="388" r:id="rId39"/>
    <p:sldId id="389" r:id="rId40"/>
    <p:sldId id="374" r:id="rId41"/>
    <p:sldId id="375" r:id="rId42"/>
    <p:sldId id="376" r:id="rId43"/>
    <p:sldId id="392" r:id="rId44"/>
    <p:sldId id="393" r:id="rId45"/>
  </p:sldIdLst>
  <p:sldSz cx="12192000" cy="6858000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483"/>
    <a:srgbClr val="000066"/>
    <a:srgbClr val="FFFF00"/>
    <a:srgbClr val="A4E7EC"/>
    <a:srgbClr val="4E67C8"/>
    <a:srgbClr val="19270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476" autoAdjust="0"/>
  </p:normalViewPr>
  <p:slideViewPr>
    <p:cSldViewPr>
      <p:cViewPr>
        <p:scale>
          <a:sx n="90" d="100"/>
          <a:sy n="90" d="100"/>
        </p:scale>
        <p:origin x="-1272" y="-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4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6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7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Укомплектованность персонала</a:t>
            </a:r>
          </a:p>
        </c:rich>
      </c:tx>
      <c:layout>
        <c:manualLayout>
          <c:xMode val="edge"/>
          <c:yMode val="edge"/>
          <c:x val="0.28085502275262525"/>
          <c:y val="0.1373141835705419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3777163674058759E-3"/>
          <c:y val="0.2515514914975629"/>
          <c:w val="0.95892769905322561"/>
          <c:h val="0.6338308499133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врачи </c:v>
                </c:pt>
                <c:pt idx="1">
                  <c:v>СМП</c:v>
                </c:pt>
                <c:pt idx="2">
                  <c:v>ММП</c:v>
                </c:pt>
                <c:pt idx="3">
                  <c:v>прочие 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0.83</c:v>
                </c:pt>
                <c:pt idx="1">
                  <c:v>0.86</c:v>
                </c:pt>
                <c:pt idx="2">
                  <c:v>0.79500000000000004</c:v>
                </c:pt>
                <c:pt idx="3">
                  <c:v>0.96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26-43CA-BBD7-740EA73C6E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врачи </c:v>
                </c:pt>
                <c:pt idx="1">
                  <c:v>СМП</c:v>
                </c:pt>
                <c:pt idx="2">
                  <c:v>ММП</c:v>
                </c:pt>
                <c:pt idx="3">
                  <c:v>прочие 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 formatCode="0.0%">
                  <c:v>0.97</c:v>
                </c:pt>
                <c:pt idx="1">
                  <c:v>1</c:v>
                </c:pt>
                <c:pt idx="2">
                  <c:v>1</c:v>
                </c:pt>
                <c:pt idx="3" formatCode="0.0%">
                  <c:v>0.96499999999999997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26-43CA-BBD7-740EA73C6E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врачи </c:v>
                </c:pt>
                <c:pt idx="1">
                  <c:v>СМП</c:v>
                </c:pt>
                <c:pt idx="2">
                  <c:v>ММП</c:v>
                </c:pt>
                <c:pt idx="3">
                  <c:v>прочие 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 formatCode="0.0%">
                  <c:v>0.99199999999999999</c:v>
                </c:pt>
                <c:pt idx="1">
                  <c:v>1</c:v>
                </c:pt>
                <c:pt idx="2">
                  <c:v>1</c:v>
                </c:pt>
                <c:pt idx="3" formatCode="0.0%">
                  <c:v>0.97099999999999997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26-43CA-BBD7-740EA73C6E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2139520"/>
        <c:axId val="182157696"/>
      </c:barChart>
      <c:catAx>
        <c:axId val="182139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2157696"/>
        <c:crosses val="autoZero"/>
        <c:auto val="1"/>
        <c:lblAlgn val="ctr"/>
        <c:lblOffset val="100"/>
        <c:noMultiLvlLbl val="0"/>
      </c:catAx>
      <c:valAx>
        <c:axId val="18215769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82139520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90172936364295342"/>
          <c:y val="7.36981694867586E-2"/>
          <c:w val="9.8270636357046567E-2"/>
          <c:h val="0.31603091779862458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16683074095951E-2"/>
          <c:y val="5.6379876315249565E-2"/>
          <c:w val="0.96924712553158088"/>
          <c:h val="0.719287833827893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5370262424694E-3"/>
                  <c:y val="-4.370240481208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CF-42E1-8C67-4A05D53F184A}"/>
                </c:ext>
              </c:extLst>
            </c:dLbl>
            <c:dLbl>
              <c:idx val="1"/>
              <c:layout>
                <c:manualLayout>
                  <c:x val="-3.0246841616463219E-3"/>
                  <c:y val="-3.4337603780921662E-2"/>
                </c:manualLayout>
              </c:layout>
              <c:tx>
                <c:rich>
                  <a:bodyPr/>
                  <a:lstStyle/>
                  <a:p>
                    <a:fld id="{D561CC05-2800-4DA0-88F9-DF3EBA2ADF8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-92%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1B-4C6A-9595-C7085F101268}"/>
                </c:ext>
              </c:extLst>
            </c:dLbl>
            <c:dLbl>
              <c:idx val="2"/>
              <c:layout>
                <c:manualLayout>
                  <c:x val="-3.0246841616462666E-2"/>
                  <c:y val="-3.1216003437201517E-2"/>
                </c:manualLayout>
              </c:layout>
              <c:tx>
                <c:rich>
                  <a:bodyPr/>
                  <a:lstStyle/>
                  <a:p>
                    <a:fld id="{58EB0C07-4F4F-42E5-9FD5-150790BBA420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91B-4C6A-9595-C7085F101268}"/>
                </c:ext>
              </c:extLst>
            </c:dLbl>
            <c:dLbl>
              <c:idx val="3"/>
              <c:layout>
                <c:manualLayout>
                  <c:x val="-1.36110787274082E-2"/>
                  <c:y val="-3.12160034372015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581-74,6%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91B-4C6A-9595-C7085F10126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Взято на учет всего</c:v>
                </c:pt>
                <c:pt idx="1">
                  <c:v>Из них до 12 недель</c:v>
                </c:pt>
                <c:pt idx="2">
                  <c:v>Осмотрено терапевтом </c:v>
                </c:pt>
                <c:pt idx="3">
                  <c:v>из них до 12 нед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670</c:v>
                </c:pt>
                <c:pt idx="1">
                  <c:v>618</c:v>
                </c:pt>
                <c:pt idx="2">
                  <c:v>778</c:v>
                </c:pt>
                <c:pt idx="3">
                  <c:v>581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91B-4C6A-9595-C7085F1012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CC"/>
            </a:solidFill>
          </c:spPr>
          <c:invertIfNegative val="0"/>
          <c:dLbls>
            <c:dLbl>
              <c:idx val="0"/>
              <c:layout>
                <c:manualLayout>
                  <c:x val="2.72221574548164E-2"/>
                  <c:y val="-4.370240481208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CF-42E1-8C67-4A05D53F184A}"/>
                </c:ext>
              </c:extLst>
            </c:dLbl>
            <c:dLbl>
              <c:idx val="1"/>
              <c:layout>
                <c:manualLayout>
                  <c:x val="5.44443149096328E-2"/>
                  <c:y val="-3.12160034372015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582-95,4%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91B-4C6A-9595-C7085F101268}"/>
                </c:ext>
              </c:extLst>
            </c:dLbl>
            <c:dLbl>
              <c:idx val="2"/>
              <c:layout>
                <c:manualLayout>
                  <c:x val="5.2931972828809667E-2"/>
                  <c:y val="-4.3702404812082131E-2"/>
                </c:manualLayout>
              </c:layout>
              <c:tx>
                <c:rich>
                  <a:bodyPr/>
                  <a:lstStyle/>
                  <a:p>
                    <a:fld id="{A2F71E75-BDF4-4B6B-B374-70B25968BBA1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-100%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91B-4C6A-9595-C7085F101268}"/>
                </c:ext>
              </c:extLst>
            </c:dLbl>
            <c:dLbl>
              <c:idx val="3"/>
              <c:layout>
                <c:manualLayout>
                  <c:x val="7.108007779868715E-2"/>
                  <c:y val="-3.1216003437201514E-2"/>
                </c:manualLayout>
              </c:layout>
              <c:tx>
                <c:rich>
                  <a:bodyPr/>
                  <a:lstStyle/>
                  <a:p>
                    <a:fld id="{B164765E-B79A-4424-AED5-2C541B67D58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-79,3%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91B-4C6A-9595-C7085F10126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Взято на учет всего</c:v>
                </c:pt>
                <c:pt idx="1">
                  <c:v>Из них до 12 недель</c:v>
                </c:pt>
                <c:pt idx="2">
                  <c:v>Осмотрено терапевтом </c:v>
                </c:pt>
                <c:pt idx="3">
                  <c:v>из них до 12 нед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610</c:v>
                </c:pt>
                <c:pt idx="1">
                  <c:v>582</c:v>
                </c:pt>
                <c:pt idx="2">
                  <c:v>673</c:v>
                </c:pt>
                <c:pt idx="3">
                  <c:v>534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91B-4C6A-9595-C7085F101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460096"/>
        <c:axId val="215478272"/>
        <c:axId val="0"/>
      </c:bar3DChart>
      <c:catAx>
        <c:axId val="21546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5478272"/>
        <c:crosses val="autoZero"/>
        <c:auto val="1"/>
        <c:lblAlgn val="ctr"/>
        <c:lblOffset val="100"/>
        <c:noMultiLvlLbl val="0"/>
      </c:catAx>
      <c:valAx>
        <c:axId val="21547827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215460096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7940824115148688"/>
          <c:y val="1.6694817568460151E-2"/>
          <c:w val="0.19980748616306804"/>
          <c:h val="7.6593686802075123E-2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576572480079903E-2"/>
          <c:y val="0.12704982386545594"/>
          <c:w val="0.93614841456114539"/>
          <c:h val="0.682678339111678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5260012327585845E-2"/>
                  <c:y val="-1.8866535232666994E-2"/>
                </c:manualLayout>
              </c:layout>
              <c:tx>
                <c:rich>
                  <a:bodyPr/>
                  <a:lstStyle/>
                  <a:p>
                    <a:fld id="{1BE8D897-A428-43C8-9179-99D63C26BD8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CE9-4EA8-8885-3FA4148311A1}"/>
                </c:ext>
              </c:extLst>
            </c:dLbl>
            <c:dLbl>
              <c:idx val="1"/>
              <c:layout>
                <c:manualLayout>
                  <c:x val="2.6175795313066977E-2"/>
                  <c:y val="-2.7241639255289357E-2"/>
                </c:manualLayout>
              </c:layout>
              <c:tx>
                <c:rich>
                  <a:bodyPr/>
                  <a:lstStyle/>
                  <a:p>
                    <a:fld id="{C2518C7C-A9C5-49C4-87CA-19214B59EBCB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-94%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CE9-4EA8-8885-3FA4148311A1}"/>
                </c:ext>
              </c:extLst>
            </c:dLbl>
            <c:dLbl>
              <c:idx val="2"/>
              <c:layout>
                <c:manualLayout>
                  <c:x val="1.3087897656533488E-2"/>
                  <c:y val="-3.1091441416926061E-2"/>
                </c:manualLayout>
              </c:layout>
              <c:tx>
                <c:rich>
                  <a:bodyPr/>
                  <a:lstStyle/>
                  <a:p>
                    <a:fld id="{B3746EF1-EF5A-4796-8CAB-2116778DE1C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-88%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CE9-4EA8-8885-3FA4148311A1}"/>
                </c:ext>
              </c:extLst>
            </c:dLbl>
            <c:dLbl>
              <c:idx val="3"/>
              <c:layout>
                <c:manualLayout>
                  <c:x val="-2.5012804906645737E-2"/>
                  <c:y val="-6.559849588330699E-2"/>
                </c:manualLayout>
              </c:layout>
              <c:tx>
                <c:rich>
                  <a:bodyPr/>
                  <a:lstStyle/>
                  <a:p>
                    <a:fld id="{6D2002E2-3439-4ABB-A29D-F37B99972420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-5,3%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CE9-4EA8-8885-3FA4148311A1}"/>
                </c:ext>
              </c:extLst>
            </c:dLbl>
            <c:dLbl>
              <c:idx val="4"/>
              <c:layout>
                <c:manualLayout>
                  <c:x val="-5.816843402903879E-3"/>
                  <c:y val="-2.8699792077162604E-2"/>
                </c:manualLayout>
              </c:layout>
              <c:tx>
                <c:rich>
                  <a:bodyPr/>
                  <a:lstStyle/>
                  <a:p>
                    <a:fld id="{94285483-BE2A-4AD8-A86C-CD4C9849371D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-5,9%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CE9-4EA8-8885-3FA4148311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Завершило беременность</c:v>
                </c:pt>
                <c:pt idx="1">
                  <c:v>Из них родами</c:v>
                </c:pt>
                <c:pt idx="2">
                  <c:v>Срочными родами</c:v>
                </c:pt>
                <c:pt idx="3">
                  <c:v>Преждевременными родами</c:v>
                </c:pt>
                <c:pt idx="4">
                  <c:v>Абортами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779</c:v>
                </c:pt>
                <c:pt idx="1">
                  <c:v>733</c:v>
                </c:pt>
                <c:pt idx="2">
                  <c:v>691</c:v>
                </c:pt>
                <c:pt idx="3">
                  <c:v>42</c:v>
                </c:pt>
                <c:pt idx="4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CE9-4EA8-8885-3FA4148311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534747223230186E-2"/>
                  <c:y val="-3.135810090236741E-2"/>
                </c:manualLayout>
              </c:layout>
              <c:tx>
                <c:rich>
                  <a:bodyPr/>
                  <a:lstStyle/>
                  <a:p>
                    <a:fld id="{0DD9ACAC-A300-4D47-A460-795DDEEB6517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CE9-4EA8-8885-3FA4148311A1}"/>
                </c:ext>
              </c:extLst>
            </c:dLbl>
            <c:dLbl>
              <c:idx val="1"/>
              <c:layout>
                <c:manualLayout>
                  <c:x val="4.5080536372504185E-2"/>
                  <c:y val="-2.0658200730187492E-2"/>
                </c:manualLayout>
              </c:layout>
              <c:tx>
                <c:rich>
                  <a:bodyPr/>
                  <a:lstStyle/>
                  <a:p>
                    <a:fld id="{ACC898A2-8122-46F7-9850-2B601CBE8291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-95%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CE9-4EA8-8885-3FA4148311A1}"/>
                </c:ext>
              </c:extLst>
            </c:dLbl>
            <c:dLbl>
              <c:idx val="2"/>
              <c:layout>
                <c:manualLayout>
                  <c:x val="4.7988958073956124E-2"/>
                  <c:y val="-1.6874875121065523E-2"/>
                </c:manualLayout>
              </c:layout>
              <c:tx>
                <c:rich>
                  <a:bodyPr/>
                  <a:lstStyle/>
                  <a:p>
                    <a:fld id="{37EA3A70-4615-4637-A127-35D0DF7577E1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-90%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CE9-4EA8-8885-3FA4148311A1}"/>
                </c:ext>
              </c:extLst>
            </c:dLbl>
            <c:dLbl>
              <c:idx val="3"/>
              <c:layout>
                <c:manualLayout>
                  <c:x val="1.1633686805807439E-2"/>
                  <c:y val="-2.3916493397635519E-2"/>
                </c:manualLayout>
              </c:layout>
              <c:tx>
                <c:rich>
                  <a:bodyPr/>
                  <a:lstStyle/>
                  <a:p>
                    <a:fld id="{7CF79180-6296-4D80-A772-8B7A8FE708E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CE9-4EA8-8885-3FA4148311A1}"/>
                </c:ext>
              </c:extLst>
            </c:dLbl>
            <c:dLbl>
              <c:idx val="4"/>
              <c:layout>
                <c:manualLayout>
                  <c:x val="6.253201226661434E-2"/>
                  <c:y val="-2.2959473559157447E-2"/>
                </c:manualLayout>
              </c:layout>
              <c:tx>
                <c:rich>
                  <a:bodyPr/>
                  <a:lstStyle/>
                  <a:p>
                    <a:fld id="{093F1537-CCA0-4EA3-A7DA-A3A4B6C4E4F5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CE9-4EA8-8885-3FA4148311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Завершило беременность</c:v>
                </c:pt>
                <c:pt idx="1">
                  <c:v>Из них родами</c:v>
                </c:pt>
                <c:pt idx="2">
                  <c:v>Срочными родами</c:v>
                </c:pt>
                <c:pt idx="3">
                  <c:v>Преждевременными родами</c:v>
                </c:pt>
                <c:pt idx="4">
                  <c:v>Абортами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673</c:v>
                </c:pt>
                <c:pt idx="1">
                  <c:v>640</c:v>
                </c:pt>
                <c:pt idx="2">
                  <c:v>607</c:v>
                </c:pt>
                <c:pt idx="3">
                  <c:v>33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CE9-4EA8-8885-3FA4148311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8539136"/>
        <c:axId val="218540672"/>
        <c:axId val="0"/>
      </c:bar3DChart>
      <c:catAx>
        <c:axId val="218539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540672"/>
        <c:crosses val="autoZero"/>
        <c:auto val="1"/>
        <c:lblAlgn val="ctr"/>
        <c:lblOffset val="100"/>
        <c:noMultiLvlLbl val="0"/>
      </c:catAx>
      <c:valAx>
        <c:axId val="218540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853913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78710987615973649"/>
          <c:y val="1.1916846310778965E-2"/>
          <c:w val="0.17346837143976124"/>
          <c:h val="6.1337415463112104E-2"/>
        </c:manualLayout>
      </c:layout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4298533780183285E-3"/>
          <c:y val="6.7012345582912344E-2"/>
          <c:w val="0.97199504094163303"/>
          <c:h val="0.667662787370830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</c:v>
                </c:pt>
              </c:strCache>
            </c:strRef>
          </c:tx>
          <c:spPr>
            <a:solidFill>
              <a:srgbClr val="3366CC"/>
            </a:solidFill>
          </c:spPr>
          <c:invertIfNegative val="0"/>
          <c:dLbls>
            <c:dLbl>
              <c:idx val="0"/>
              <c:layout>
                <c:manualLayout>
                  <c:x val="-2.3462442195447224E-2"/>
                  <c:y val="-1.23176765641945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5-</a:t>
                    </a:r>
                    <a:fld id="{5D220D3F-A16A-420F-A260-7E82DC46BC0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C21-4DF6-8583-4E2D0F1C1A8C}"/>
                </c:ext>
              </c:extLst>
            </c:dLbl>
            <c:dLbl>
              <c:idx val="1"/>
              <c:layout>
                <c:manualLayout>
                  <c:x val="-1.7596831646585473E-2"/>
                  <c:y val="-2.70988884412280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3-</a:t>
                    </a:r>
                    <a:fld id="{44B74673-FEE9-4316-BCD6-D3BFE3A8ED5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C21-4DF6-8583-4E2D0F1C1A8C}"/>
                </c:ext>
              </c:extLst>
            </c:dLbl>
            <c:dLbl>
              <c:idx val="2"/>
              <c:layout>
                <c:manualLayout>
                  <c:x val="-1.0264818460508161E-2"/>
                  <c:y val="-2.463535312838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6A-446B-A36F-105B12E8F10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Перинатальная смертность</c:v>
                </c:pt>
                <c:pt idx="1">
                  <c:v>Мертворождаемость </c:v>
                </c:pt>
                <c:pt idx="2">
                  <c:v>Ранная неонатальная смертность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6.6</c:v>
                </c:pt>
                <c:pt idx="1">
                  <c:v>4</c:v>
                </c:pt>
                <c:pt idx="2" formatCode="0.0%">
                  <c:v>2.5999999999999999E-2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21-4DF6-8583-4E2D0F1C1A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CC"/>
            </a:solidFill>
          </c:spPr>
          <c:invertIfNegative val="0"/>
          <c:dLbls>
            <c:dLbl>
              <c:idx val="0"/>
              <c:layout>
                <c:manualLayout>
                  <c:x val="8.945056087014254E-2"/>
                  <c:y val="9.854141251355672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9-</a:t>
                    </a:r>
                    <a:fld id="{8BFD937A-A2C9-4BA3-97F2-68C529EC56BC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C21-4DF6-8583-4E2D0F1C1A8C}"/>
                </c:ext>
              </c:extLst>
            </c:dLbl>
            <c:dLbl>
              <c:idx val="1"/>
              <c:layout>
                <c:manualLayout>
                  <c:x val="1.4664026372153977E-3"/>
                  <c:y val="-2.70988884412280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6-</a:t>
                    </a:r>
                    <a:fld id="{19FEE76E-7A72-4E32-B8FB-39E8B8683F52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C21-4DF6-8583-4E2D0F1C1A8C}"/>
                </c:ext>
              </c:extLst>
            </c:dLbl>
            <c:dLbl>
              <c:idx val="2"/>
              <c:layout>
                <c:manualLayout>
                  <c:x val="2.9328052744307955E-3"/>
                  <c:y val="-2.7098888441228187E-2"/>
                </c:manualLayout>
              </c:layout>
              <c:tx>
                <c:rich>
                  <a:bodyPr/>
                  <a:lstStyle/>
                  <a:p>
                    <a:fld id="{D80D98E0-2230-4056-ABF6-4517275E670F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C21-4DF6-8583-4E2D0F1C1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Перинатальная смертность</c:v>
                </c:pt>
                <c:pt idx="1">
                  <c:v>Мертворождаемость </c:v>
                </c:pt>
                <c:pt idx="2">
                  <c:v>Ранная неонатальная смертность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 formatCode="General">
                  <c:v>14</c:v>
                </c:pt>
                <c:pt idx="1">
                  <c:v>9.3000000000000007</c:v>
                </c:pt>
                <c:pt idx="2" formatCode="General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C21-4DF6-8583-4E2D0F1C1A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г.Алматы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660065930386287E-2"/>
                  <c:y val="-2.7098888441228142E-2"/>
                </c:manualLayout>
              </c:layout>
              <c:tx>
                <c:rich>
                  <a:bodyPr/>
                  <a:lstStyle/>
                  <a:p>
                    <a:fld id="{92E9D1DC-F215-430F-8E1C-13BCFB406409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903-4CCB-912B-EFE2C44FB933}"/>
                </c:ext>
              </c:extLst>
            </c:dLbl>
            <c:dLbl>
              <c:idx val="1"/>
              <c:layout>
                <c:manualLayout>
                  <c:x val="2.6395247469878126E-2"/>
                  <c:y val="-2.7098888441228097E-2"/>
                </c:manualLayout>
              </c:layout>
              <c:tx>
                <c:rich>
                  <a:bodyPr/>
                  <a:lstStyle/>
                  <a:p>
                    <a:fld id="{E1F1AF5E-91D5-43C8-88DB-7D316E4FD68F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903-4CCB-912B-EFE2C44FB933}"/>
                </c:ext>
              </c:extLst>
            </c:dLbl>
            <c:dLbl>
              <c:idx val="2"/>
              <c:layout>
                <c:manualLayout>
                  <c:x val="2.4928844832662677E-2"/>
                  <c:y val="-2.7098888441228097E-2"/>
                </c:manualLayout>
              </c:layout>
              <c:tx>
                <c:rich>
                  <a:bodyPr/>
                  <a:lstStyle/>
                  <a:p>
                    <a:fld id="{AD4F0D9C-18BD-4C73-866F-7778A78585E6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903-4CCB-912B-EFE2C44FB9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Перинатальная смертность</c:v>
                </c:pt>
                <c:pt idx="1">
                  <c:v>Мертворождаемость </c:v>
                </c:pt>
                <c:pt idx="2">
                  <c:v>Ранная неонатальная смертность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7.6</c:v>
                </c:pt>
                <c:pt idx="1">
                  <c:v>6.3</c:v>
                </c:pt>
                <c:pt idx="2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03-4CCB-912B-EFE2C44FB9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8583040"/>
        <c:axId val="218584576"/>
        <c:axId val="0"/>
      </c:bar3DChart>
      <c:catAx>
        <c:axId val="21858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584576"/>
        <c:crosses val="autoZero"/>
        <c:auto val="1"/>
        <c:lblAlgn val="ctr"/>
        <c:lblOffset val="100"/>
        <c:noMultiLvlLbl val="0"/>
      </c:catAx>
      <c:valAx>
        <c:axId val="218584576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one"/>
        <c:crossAx val="218583040"/>
        <c:crosses val="autoZero"/>
        <c:crossBetween val="midCat"/>
      </c:valAx>
      <c:spPr>
        <a:ln w="25400">
          <a:noFill/>
        </a:ln>
      </c:spPr>
    </c:plotArea>
    <c:legend>
      <c:legendPos val="t"/>
      <c:layout>
        <c:manualLayout>
          <c:xMode val="edge"/>
          <c:yMode val="edge"/>
          <c:x val="0.55733848988774926"/>
          <c:y val="7.3036266122817536E-3"/>
          <c:w val="0.32954801313989135"/>
          <c:h val="6.3400536119598241E-2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290305510858724E-2"/>
          <c:y val="3.4643968130525296E-2"/>
          <c:w val="0.8187842201319665"/>
          <c:h val="0.697232710918733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EB7-4D12-A486-6CB1DE67A358}"/>
              </c:ext>
            </c:extLst>
          </c:dPt>
          <c:dLbls>
            <c:dLbl>
              <c:idx val="0"/>
              <c:layout>
                <c:manualLayout>
                  <c:x val="-4.1666666666666666E-3"/>
                  <c:y val="-2.5655444676618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B7-4D12-A486-6CB1DE67A358}"/>
                </c:ext>
              </c:extLst>
            </c:dLbl>
            <c:dLbl>
              <c:idx val="1"/>
              <c:layout>
                <c:manualLayout>
                  <c:x val="1.8055555555555561E-2"/>
                  <c:y val="-2.3323191112064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B7-4D12-A486-6CB1DE67A358}"/>
                </c:ext>
              </c:extLst>
            </c:dLbl>
            <c:dLbl>
              <c:idx val="2"/>
              <c:layout>
                <c:manualLayout>
                  <c:x val="1.6666666666666701E-2"/>
                  <c:y val="-2.5655510223271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B7-4D12-A486-6CB1DE67A358}"/>
                </c:ext>
              </c:extLst>
            </c:dLbl>
            <c:dLbl>
              <c:idx val="3"/>
              <c:layout>
                <c:manualLayout>
                  <c:x val="-1.3888888888888889E-3"/>
                  <c:y val="-2.4466298616393049E-2"/>
                </c:manualLayout>
              </c:layout>
              <c:tx>
                <c:rich>
                  <a:bodyPr/>
                  <a:lstStyle/>
                  <a:p>
                    <a:fld id="{AE4EFC1A-5ABC-46D6-895A-98697E7B1FB2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-14%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EB7-4D12-A486-6CB1DE67A3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Направлено</c:v>
                </c:pt>
                <c:pt idx="1">
                  <c:v>Госпитализировано</c:v>
                </c:pt>
                <c:pt idx="2">
                  <c:v>Ожидающие</c:v>
                </c:pt>
                <c:pt idx="3">
                  <c:v>Внештатная ситуация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2206</c:v>
                </c:pt>
                <c:pt idx="1">
                  <c:v>1987</c:v>
                </c:pt>
                <c:pt idx="2">
                  <c:v>138</c:v>
                </c:pt>
                <c:pt idx="3">
                  <c:v>308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A3-47F2-8D85-8DA9FA1051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2.6388888888888878E-2"/>
                  <c:y val="-2.5655510223271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B7-4D12-A486-6CB1DE67A358}"/>
                </c:ext>
              </c:extLst>
            </c:dLbl>
            <c:dLbl>
              <c:idx val="1"/>
              <c:layout>
                <c:manualLayout>
                  <c:x val="2.2222222222222251E-2"/>
                  <c:y val="-2.0990872000858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B7-4D12-A486-6CB1DE67A358}"/>
                </c:ext>
              </c:extLst>
            </c:dLbl>
            <c:dLbl>
              <c:idx val="2"/>
              <c:layout>
                <c:manualLayout>
                  <c:x val="1.8055555555555661E-2"/>
                  <c:y val="-1.8658552889651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B7-4D12-A486-6CB1DE67A358}"/>
                </c:ext>
              </c:extLst>
            </c:dLbl>
            <c:dLbl>
              <c:idx val="3"/>
              <c:layout>
                <c:manualLayout>
                  <c:x val="4.0277777777777676E-2"/>
                  <c:y val="-1.9420705391708613E-2"/>
                </c:manualLayout>
              </c:layout>
              <c:tx>
                <c:rich>
                  <a:bodyPr/>
                  <a:lstStyle/>
                  <a:p>
                    <a:fld id="{AB2673D4-83B0-4745-919F-6EFA062AB4B7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-17%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EB7-4D12-A486-6CB1DE67A3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Направлено</c:v>
                </c:pt>
                <c:pt idx="1">
                  <c:v>Госпитализировано</c:v>
                </c:pt>
                <c:pt idx="2">
                  <c:v>Ожидающие</c:v>
                </c:pt>
                <c:pt idx="3">
                  <c:v>Внештатная ситуация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2281</c:v>
                </c:pt>
                <c:pt idx="1">
                  <c:v>1941</c:v>
                </c:pt>
                <c:pt idx="2">
                  <c:v>190</c:v>
                </c:pt>
                <c:pt idx="3">
                  <c:v>389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A3-47F2-8D85-8DA9FA1051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089152"/>
        <c:axId val="219099136"/>
        <c:axId val="0"/>
      </c:bar3DChart>
      <c:catAx>
        <c:axId val="219089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9099136"/>
        <c:crosses val="autoZero"/>
        <c:auto val="1"/>
        <c:lblAlgn val="ctr"/>
        <c:lblOffset val="100"/>
        <c:noMultiLvlLbl val="0"/>
      </c:catAx>
      <c:valAx>
        <c:axId val="219099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9089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795286526684176"/>
          <c:y val="7.079774211620958E-2"/>
          <c:w val="8.3169400699912743E-2"/>
          <c:h val="0.11194250227355212"/>
        </c:manualLayout>
      </c:layout>
      <c:overlay val="0"/>
      <c:txPr>
        <a:bodyPr/>
        <a:lstStyle/>
        <a:p>
          <a:pPr>
            <a:defRPr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611930529216247E-2"/>
          <c:y val="4.077969275027056E-2"/>
          <c:w val="0.84338817175797076"/>
          <c:h val="0.810071969813242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dLbls>
            <c:dLbl>
              <c:idx val="0"/>
              <c:layout>
                <c:manualLayout>
                  <c:x val="-3.8898139160783593E-2"/>
                  <c:y val="-2.630812450229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A9-472C-8746-15F771C67512}"/>
                </c:ext>
              </c:extLst>
            </c:dLbl>
            <c:dLbl>
              <c:idx val="1"/>
              <c:layout>
                <c:manualLayout>
                  <c:x val="-3.0316155730033918E-3"/>
                  <c:y val="-2.6308142737398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A9-472C-8746-15F771C67512}"/>
                </c:ext>
              </c:extLst>
            </c:dLbl>
            <c:dLbl>
              <c:idx val="2"/>
              <c:layout>
                <c:manualLayout>
                  <c:x val="-3.0316155730035028E-3"/>
                  <c:y val="-1.4349896038581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AB-4B8B-ADA0-F2BC7F919D5E}"/>
                </c:ext>
              </c:extLst>
            </c:dLbl>
            <c:dLbl>
              <c:idx val="3"/>
              <c:layout>
                <c:manualLayout>
                  <c:x val="-6.0632311460067836E-3"/>
                  <c:y val="-2.6308142737398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AB-4B8B-ADA0-F2BC7F919D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финансирование ГОБМП</c:v>
                </c:pt>
                <c:pt idx="1">
                  <c:v>План финансирование ОСМС</c:v>
                </c:pt>
                <c:pt idx="2">
                  <c:v>ОСМС (пролеченных случаев)</c:v>
                </c:pt>
                <c:pt idx="3">
                  <c:v>ГОМБП (пролеченных случаев)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31917200.199999999</c:v>
                </c:pt>
                <c:pt idx="1">
                  <c:v>28175300.300000001</c:v>
                </c:pt>
                <c:pt idx="2">
                  <c:v>299</c:v>
                </c:pt>
                <c:pt idx="3">
                  <c:v>469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AB-4B8B-ADA0-F2BC7F919D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3169970765710482E-2"/>
                  <c:y val="-2.609506330256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9-472C-8746-15F771C67512}"/>
                </c:ext>
              </c:extLst>
            </c:dLbl>
            <c:dLbl>
              <c:idx val="1"/>
              <c:layout>
                <c:manualLayout>
                  <c:x val="6.8053399403356557E-2"/>
                  <c:y val="-1.906221642851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A9-472C-8746-15F771C67512}"/>
                </c:ext>
              </c:extLst>
            </c:dLbl>
            <c:dLbl>
              <c:idx val="2"/>
              <c:layout>
                <c:manualLayout>
                  <c:x val="2.2737116797525325E-2"/>
                  <c:y val="-1.4349896038581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AB-4B8B-ADA0-F2BC7F919D5E}"/>
                </c:ext>
              </c:extLst>
            </c:dLbl>
            <c:dLbl>
              <c:idx val="3"/>
              <c:layout>
                <c:manualLayout>
                  <c:x val="1.2126462292013456E-2"/>
                  <c:y val="-1.4349896038581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AB-4B8B-ADA0-F2BC7F919D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финансирование ГОБМП</c:v>
                </c:pt>
                <c:pt idx="1">
                  <c:v>План финансирование ОСМС</c:v>
                </c:pt>
                <c:pt idx="2">
                  <c:v>ОСМС (пролеченных случаев)</c:v>
                </c:pt>
                <c:pt idx="3">
                  <c:v>ГОМБП (пролеченных случаев)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35207135.079999998</c:v>
                </c:pt>
                <c:pt idx="1">
                  <c:v>22177826.059999999</c:v>
                </c:pt>
                <c:pt idx="2" formatCode="General">
                  <c:v>270</c:v>
                </c:pt>
                <c:pt idx="3" formatCode="General">
                  <c:v>453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EAB-4B8B-ADA0-F2BC7F919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278720"/>
        <c:axId val="219284608"/>
        <c:axId val="0"/>
      </c:bar3DChart>
      <c:catAx>
        <c:axId val="21927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9284608"/>
        <c:crosses val="autoZero"/>
        <c:auto val="1"/>
        <c:lblAlgn val="ctr"/>
        <c:lblOffset val="100"/>
        <c:noMultiLvlLbl val="0"/>
      </c:catAx>
      <c:valAx>
        <c:axId val="21928460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19278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7553597232684026"/>
          <c:y val="1.776937336180754E-2"/>
          <c:w val="0.24479749912828727"/>
          <c:h val="0.13449894456171546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73C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ГОБМП - 453</a:t>
            </a:r>
          </a:p>
        </c:rich>
      </c:tx>
      <c:layout>
        <c:manualLayout>
          <c:xMode val="edge"/>
          <c:yMode val="edge"/>
          <c:x val="2.9503479668269378E-3"/>
          <c:y val="5.5786606588339005E-2"/>
        </c:manualLayout>
      </c:layout>
      <c:overlay val="1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492864189715295E-2"/>
          <c:y val="7.9665665167638386E-2"/>
          <c:w val="0.8970072802131156"/>
          <c:h val="0.749800746776928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ГОБМП</c:v>
                </c:pt>
              </c:strCache>
            </c:strRef>
          </c:tx>
          <c:explosion val="7"/>
          <c:dPt>
            <c:idx val="0"/>
            <c:bubble3D val="0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0-5008-4B7C-905B-0591C484443E}"/>
              </c:ext>
            </c:extLst>
          </c:dPt>
          <c:dPt>
            <c:idx val="2"/>
            <c:bubble3D val="0"/>
            <c:explosion val="25"/>
            <c:extLst xmlns:c16r2="http://schemas.microsoft.com/office/drawing/2015/06/chart">
              <c:ext xmlns:c16="http://schemas.microsoft.com/office/drawing/2014/chart" uri="{C3380CC4-5D6E-409C-BE32-E72D297353CC}">
                <c16:uniqueId val="{00000001-5008-4B7C-905B-0591C484443E}"/>
              </c:ext>
            </c:extLst>
          </c:dPt>
          <c:dPt>
            <c:idx val="3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2-5008-4B7C-905B-0591C484443E}"/>
              </c:ext>
            </c:extLst>
          </c:dPt>
          <c:dLbls>
            <c:dLbl>
              <c:idx val="0"/>
              <c:layout>
                <c:manualLayout>
                  <c:x val="-0.18519238603118171"/>
                  <c:y val="6.95822048916240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08-4B7C-905B-0591C484443E}"/>
                </c:ext>
              </c:extLst>
            </c:dLbl>
            <c:dLbl>
              <c:idx val="2"/>
              <c:layout>
                <c:manualLayout>
                  <c:x val="-0.12953587167563391"/>
                  <c:y val="5.35614439925618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08-4B7C-905B-0591C484443E}"/>
                </c:ext>
              </c:extLst>
            </c:dLbl>
            <c:dLbl>
              <c:idx val="5"/>
              <c:layout>
                <c:manualLayout>
                  <c:x val="0.13848163696097263"/>
                  <c:y val="2.432562137904531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08-4B7C-905B-0591C48444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БСК</c:v>
                </c:pt>
                <c:pt idx="1">
                  <c:v>БОД</c:v>
                </c:pt>
                <c:pt idx="2">
                  <c:v>БЖКТ</c:v>
                </c:pt>
                <c:pt idx="3">
                  <c:v>БМС</c:v>
                </c:pt>
                <c:pt idx="4">
                  <c:v>БНС</c:v>
                </c:pt>
                <c:pt idx="5">
                  <c:v>БОДА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180</c:v>
                </c:pt>
                <c:pt idx="1">
                  <c:v>118</c:v>
                </c:pt>
                <c:pt idx="2">
                  <c:v>0</c:v>
                </c:pt>
                <c:pt idx="3">
                  <c:v>0</c:v>
                </c:pt>
                <c:pt idx="4">
                  <c:v>18</c:v>
                </c:pt>
                <c:pt idx="5">
                  <c:v>27</c:v>
                </c:pt>
                <c:pt idx="6">
                  <c:v>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FBD-4D35-B6BF-C573CB44C1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5.4860967828971402E-2"/>
          <c:y val="0.86205289576203747"/>
          <c:w val="0.88330807705640568"/>
          <c:h val="9.9257489908528701E-2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73C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ОСМС - 270</a:t>
            </a:r>
          </a:p>
        </c:rich>
      </c:tx>
      <c:layout>
        <c:manualLayout>
          <c:xMode val="edge"/>
          <c:yMode val="edge"/>
          <c:x val="5.5943396226415074E-2"/>
          <c:y val="3.8079733564957433E-2"/>
        </c:manualLayout>
      </c:layout>
      <c:overlay val="1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022048976579347"/>
          <c:y val="0.11729348284517459"/>
          <c:w val="0.70769932855063966"/>
          <c:h val="0.653390478549814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ОСМС</c:v>
                </c:pt>
              </c:strCache>
            </c:strRef>
          </c:tx>
          <c:explosion val="9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DF17-4B00-8022-7EDD4AA9D707}"/>
              </c:ext>
            </c:extLst>
          </c:dPt>
          <c:dPt>
            <c:idx val="1"/>
            <c:bubble3D val="0"/>
            <c:explosion val="15"/>
            <c:extLst xmlns:c16r2="http://schemas.microsoft.com/office/drawing/2015/06/chart">
              <c:ext xmlns:c16="http://schemas.microsoft.com/office/drawing/2014/chart" uri="{C3380CC4-5D6E-409C-BE32-E72D297353CC}">
                <c16:uniqueId val="{00000001-DF17-4B00-8022-7EDD4AA9D707}"/>
              </c:ext>
            </c:extLst>
          </c:dPt>
          <c:dLbls>
            <c:dLbl>
              <c:idx val="0"/>
              <c:layout>
                <c:manualLayout>
                  <c:x val="8.9333169319893539E-3"/>
                  <c:y val="-1.340252726059194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17-4B00-8022-7EDD4AA9D707}"/>
                </c:ext>
              </c:extLst>
            </c:dLbl>
            <c:dLbl>
              <c:idx val="1"/>
              <c:layout>
                <c:manualLayout>
                  <c:x val="-7.8934755917829266E-2"/>
                  <c:y val="4.3318032733184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8952000538459219E-2"/>
                      <c:h val="7.70293427566467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F17-4B00-8022-7EDD4AA9D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БСК</c:v>
                </c:pt>
                <c:pt idx="1">
                  <c:v>БОД</c:v>
                </c:pt>
                <c:pt idx="2">
                  <c:v>БЖКТ</c:v>
                </c:pt>
                <c:pt idx="3">
                  <c:v>БМС</c:v>
                </c:pt>
                <c:pt idx="4">
                  <c:v>БНС</c:v>
                </c:pt>
                <c:pt idx="5">
                  <c:v>БОДА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46</c:v>
                </c:pt>
                <c:pt idx="1">
                  <c:v>7</c:v>
                </c:pt>
                <c:pt idx="2">
                  <c:v>28</c:v>
                </c:pt>
                <c:pt idx="3">
                  <c:v>46</c:v>
                </c:pt>
                <c:pt idx="4">
                  <c:v>86</c:v>
                </c:pt>
                <c:pt idx="5">
                  <c:v>19</c:v>
                </c:pt>
                <c:pt idx="6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598-490B-9625-8A1734D082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9887585033618891E-2"/>
          <c:y val="0.88909990909723713"/>
          <c:w val="0.9017306125669885"/>
          <c:h val="0.10111243279542373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200941243322692E-3"/>
          <c:y val="2.4980842584442189E-2"/>
          <c:w val="0.97430381171775615"/>
          <c:h val="0.886542956132446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Выполнение</c:v>
                </c:pt>
              </c:strCache>
            </c:strRef>
          </c:tx>
          <c:spPr>
            <a:solidFill>
              <a:schemeClr val="accent3">
                <a:tint val="45000"/>
              </a:schemeClr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4.9152097854336767E-2"/>
                  <c:y val="-2.2611447730878906E-2"/>
                </c:manualLayout>
              </c:layout>
              <c:tx>
                <c:rich>
                  <a:bodyPr/>
                  <a:lstStyle/>
                  <a:p>
                    <a:fld id="{2FDFB055-05E2-4E30-AD2E-6B13EE10406F}" type="VALUE">
                      <a:rPr lang="en-US" smtClean="0"/>
                      <a:pPr/>
                      <a:t>[ЗНАЧЕНИЕ]</a:t>
                    </a:fld>
                    <a:endParaRPr lang="x-non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9AC-43A0-AC11-49F476E5B886}"/>
                </c:ext>
              </c:extLst>
            </c:dLbl>
            <c:dLbl>
              <c:idx val="1"/>
              <c:layout>
                <c:manualLayout>
                  <c:x val="-1.0119549558245832E-2"/>
                  <c:y val="-4.296175068866992E-2"/>
                </c:manualLayout>
              </c:layout>
              <c:tx>
                <c:rich>
                  <a:bodyPr/>
                  <a:lstStyle/>
                  <a:p>
                    <a:fld id="{B2BF55E5-48AD-4686-8E21-CE989148363E}" type="VALUE">
                      <a:rPr lang="en-US" smtClean="0"/>
                      <a:pPr/>
                      <a:t>[ЗНАЧЕНИЕ]</a:t>
                    </a:fld>
                    <a:endParaRPr lang="x-non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AC-43A0-AC11-49F476E5B886}"/>
                </c:ext>
              </c:extLst>
            </c:dLbl>
            <c:dLbl>
              <c:idx val="2"/>
              <c:layout>
                <c:manualLayout>
                  <c:x val="-6.5321960111427947E-3"/>
                  <c:y val="-1.7290217838025115E-2"/>
                </c:manualLayout>
              </c:layout>
              <c:tx>
                <c:rich>
                  <a:bodyPr/>
                  <a:lstStyle/>
                  <a:p>
                    <a:fld id="{8C514514-9E55-450B-8D51-1B888869362A}" type="VALUE">
                      <a:rPr lang="en-US" smtClean="0"/>
                      <a:pPr/>
                      <a:t>[ЗНАЧЕНИЕ]</a:t>
                    </a:fld>
                    <a:endParaRPr lang="x-non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DE0-4992-ABCE-D6EF0C9298C3}"/>
                </c:ext>
              </c:extLst>
            </c:dLbl>
            <c:dLbl>
              <c:idx val="3"/>
              <c:layout>
                <c:manualLayout>
                  <c:x val="-1.3064392022285589E-3"/>
                  <c:y val="-1.0806386148765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DE0-4992-ABCE-D6EF0C9298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00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Лист1!$A$2:$A$9</c:f>
              <c:strCache>
                <c:ptCount val="8"/>
                <c:pt idx="0">
                  <c:v>БСК</c:v>
                </c:pt>
                <c:pt idx="1">
                  <c:v>ПФР</c:v>
                </c:pt>
                <c:pt idx="2">
                  <c:v>СД</c:v>
                </c:pt>
                <c:pt idx="3">
                  <c:v>Глаукома</c:v>
                </c:pt>
                <c:pt idx="4">
                  <c:v>РМЖ</c:v>
                </c:pt>
                <c:pt idx="5">
                  <c:v>РШМ</c:v>
                </c:pt>
                <c:pt idx="6">
                  <c:v>КРР</c:v>
                </c:pt>
                <c:pt idx="7">
                  <c:v>Дети и подростки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3550</c:v>
                </c:pt>
                <c:pt idx="1">
                  <c:v>4000</c:v>
                </c:pt>
                <c:pt idx="2">
                  <c:v>4000</c:v>
                </c:pt>
                <c:pt idx="3">
                  <c:v>4300</c:v>
                </c:pt>
                <c:pt idx="4">
                  <c:v>2700</c:v>
                </c:pt>
                <c:pt idx="5">
                  <c:v>2151</c:v>
                </c:pt>
                <c:pt idx="6">
                  <c:v>2751</c:v>
                </c:pt>
                <c:pt idx="7">
                  <c:v>17825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41-423E-BB4F-CFECBD23F0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Выявляемость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4C323E61-CA9C-46A9-A76E-3D856C8811D7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-14,1%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E0-4992-ABCE-D6EF0C9298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23EACE-EA71-43AE-8FEB-8A021F54EAFE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-3,0%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DE0-4992-ABCE-D6EF0C9298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8CF88ED-C045-480F-BA38-8CF785C21393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DE0-4992-ABCE-D6EF0C9298C3}"/>
                </c:ext>
              </c:extLst>
            </c:dLbl>
            <c:dLbl>
              <c:idx val="3"/>
              <c:layout>
                <c:manualLayout>
                  <c:x val="3.1354540853485414E-2"/>
                  <c:y val="-0.19019239621827538"/>
                </c:manualLayout>
              </c:layout>
              <c:tx>
                <c:rich>
                  <a:bodyPr/>
                  <a:lstStyle/>
                  <a:p>
                    <a:fld id="{1DE0290F-94C0-4F3A-A12E-9F5D70644B6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DE0-4992-ABCE-D6EF0C9298C3}"/>
                </c:ext>
              </c:extLst>
            </c:dLbl>
            <c:dLbl>
              <c:idx val="4"/>
              <c:layout>
                <c:manualLayout>
                  <c:x val="9.1450744155999134E-3"/>
                  <c:y val="-0.13832174270420036"/>
                </c:manualLayout>
              </c:layout>
              <c:tx>
                <c:rich>
                  <a:bodyPr/>
                  <a:lstStyle/>
                  <a:p>
                    <a:fld id="{A4ABAC73-C36C-4F21-9EBA-3DBC6955A42F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-23%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DE0-4992-ABCE-D6EF0C9298C3}"/>
                </c:ext>
              </c:extLst>
            </c:dLbl>
            <c:dLbl>
              <c:idx val="5"/>
              <c:layout>
                <c:manualLayout>
                  <c:x val="0"/>
                  <c:y val="-0.13183791101494088"/>
                </c:manualLayout>
              </c:layout>
              <c:tx>
                <c:rich>
                  <a:bodyPr/>
                  <a:lstStyle/>
                  <a:p>
                    <a:fld id="{D3972509-E9BE-4E6C-8C1A-BBE5ED5892D5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-2,6%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DE0-4992-ABCE-D6EF0C9298C3}"/>
                </c:ext>
              </c:extLst>
            </c:dLbl>
            <c:dLbl>
              <c:idx val="6"/>
              <c:layout>
                <c:manualLayout>
                  <c:x val="4.3369498106766678E-3"/>
                  <c:y val="-0.16958585798159179"/>
                </c:manualLayout>
              </c:layout>
              <c:tx>
                <c:rich>
                  <a:bodyPr/>
                  <a:lstStyle/>
                  <a:p>
                    <a:fld id="{B6882452-0CCD-459E-887B-D2FCB5D9DD34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-2,5%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DE0-4992-ABCE-D6EF0C9298C3}"/>
                </c:ext>
              </c:extLst>
            </c:dLbl>
            <c:dLbl>
              <c:idx val="7"/>
              <c:layout>
                <c:manualLayout>
                  <c:x val="4.192384816987537E-2"/>
                  <c:y val="-2.0350302957791097E-2"/>
                </c:manualLayout>
              </c:layout>
              <c:tx>
                <c:rich>
                  <a:bodyPr/>
                  <a:lstStyle/>
                  <a:p>
                    <a:fld id="{95DC2DE0-4AB8-4ABE-8CA5-BFFC77BCD147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-15%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DE0-4992-ABCE-D6EF0C9298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Лист1!$A$2:$A$9</c:f>
              <c:strCache>
                <c:ptCount val="8"/>
                <c:pt idx="0">
                  <c:v>БСК</c:v>
                </c:pt>
                <c:pt idx="1">
                  <c:v>ПФР</c:v>
                </c:pt>
                <c:pt idx="2">
                  <c:v>СД</c:v>
                </c:pt>
                <c:pt idx="3">
                  <c:v>Глаукома</c:v>
                </c:pt>
                <c:pt idx="4">
                  <c:v>РМЖ</c:v>
                </c:pt>
                <c:pt idx="5">
                  <c:v>РШМ</c:v>
                </c:pt>
                <c:pt idx="6">
                  <c:v>КРР</c:v>
                </c:pt>
                <c:pt idx="7">
                  <c:v>Дети и подростки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505</c:v>
                </c:pt>
                <c:pt idx="1">
                  <c:v>123</c:v>
                </c:pt>
                <c:pt idx="2">
                  <c:v>118</c:v>
                </c:pt>
                <c:pt idx="3">
                  <c:v>15</c:v>
                </c:pt>
                <c:pt idx="4">
                  <c:v>627</c:v>
                </c:pt>
                <c:pt idx="5">
                  <c:v>57</c:v>
                </c:pt>
                <c:pt idx="6">
                  <c:v>69</c:v>
                </c:pt>
                <c:pt idx="7" formatCode="0">
                  <c:v>2673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2099-4CF2-8F20-E7016AC787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19530368"/>
        <c:axId val="219531904"/>
        <c:axId val="0"/>
      </c:bar3DChart>
      <c:catAx>
        <c:axId val="21953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66"/>
                </a:solidFill>
              </a:defRPr>
            </a:pPr>
            <a:endParaRPr lang="ru-RU"/>
          </a:p>
        </c:txPr>
        <c:crossAx val="219531904"/>
        <c:crosses val="autoZero"/>
        <c:auto val="1"/>
        <c:lblAlgn val="ctr"/>
        <c:lblOffset val="100"/>
        <c:noMultiLvlLbl val="0"/>
      </c:catAx>
      <c:valAx>
        <c:axId val="219531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19530368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solidFill>
                  <a:srgbClr val="124E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124E2F"/>
                </a:solidFill>
              </a:rPr>
              <a:t>Всего 205 за 12 мес. 2024 год</a:t>
            </a:r>
          </a:p>
        </c:rich>
      </c:tx>
      <c:layout>
        <c:manualLayout>
          <c:xMode val="edge"/>
          <c:yMode val="edge"/>
          <c:x val="0.24782580047235067"/>
          <c:y val="0.65217804771354149"/>
        </c:manualLayout>
      </c:layout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176599357413281E-2"/>
          <c:y val="0.27931247131443449"/>
          <c:w val="0.8696469848708851"/>
          <c:h val="0.40332780628031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12 мес. 2024 год</c:v>
                </c:pt>
              </c:strCache>
            </c:strRef>
          </c:tx>
          <c:dPt>
            <c:idx val="2"/>
            <c:bubble3D val="0"/>
            <c:explosion val="26"/>
            <c:extLst xmlns:c16r2="http://schemas.microsoft.com/office/drawing/2015/06/chart">
              <c:ext xmlns:c16="http://schemas.microsoft.com/office/drawing/2014/chart" uri="{C3380CC4-5D6E-409C-BE32-E72D297353CC}">
                <c16:uniqueId val="{00000001-3E0C-4011-9484-18A256A5D31F}"/>
              </c:ext>
            </c:extLst>
          </c:dPt>
          <c:dPt>
            <c:idx val="4"/>
            <c:bubble3D val="0"/>
            <c:explosion val="51"/>
            <c:extLst xmlns:c16r2="http://schemas.microsoft.com/office/drawing/2015/06/chart">
              <c:ext xmlns:c16="http://schemas.microsoft.com/office/drawing/2014/chart" uri="{C3380CC4-5D6E-409C-BE32-E72D297353CC}">
                <c16:uniqueId val="{00000003-3E0C-4011-9484-18A256A5D31F}"/>
              </c:ext>
            </c:extLst>
          </c:dPt>
          <c:dPt>
            <c:idx val="5"/>
            <c:bubble3D val="0"/>
            <c:explosion val="41"/>
            <c:extLst xmlns:c16r2="http://schemas.microsoft.com/office/drawing/2015/06/chart">
              <c:ext xmlns:c16="http://schemas.microsoft.com/office/drawing/2014/chart" uri="{C3380CC4-5D6E-409C-BE32-E72D297353CC}">
                <c16:uniqueId val="{00000005-3E0C-4011-9484-18A256A5D31F}"/>
              </c:ext>
            </c:extLst>
          </c:dPt>
          <c:dPt>
            <c:idx val="6"/>
            <c:bubble3D val="0"/>
            <c:explosion val="29"/>
            <c:extLst xmlns:c16r2="http://schemas.microsoft.com/office/drawing/2015/06/chart">
              <c:ext xmlns:c16="http://schemas.microsoft.com/office/drawing/2014/chart" uri="{C3380CC4-5D6E-409C-BE32-E72D297353CC}">
                <c16:uniqueId val="{00000007-3E0C-4011-9484-18A256A5D31F}"/>
              </c:ext>
            </c:extLst>
          </c:dPt>
          <c:dPt>
            <c:idx val="7"/>
            <c:bubble3D val="0"/>
            <c:explosion val="19"/>
            <c:extLst xmlns:c16r2="http://schemas.microsoft.com/office/drawing/2015/06/chart">
              <c:ext xmlns:c16="http://schemas.microsoft.com/office/drawing/2014/chart" uri="{C3380CC4-5D6E-409C-BE32-E72D297353CC}">
                <c16:uniqueId val="{00000009-3E0C-4011-9484-18A256A5D31F}"/>
              </c:ext>
            </c:extLst>
          </c:dPt>
          <c:dLbls>
            <c:dLbl>
              <c:idx val="0"/>
              <c:layout>
                <c:manualLayout>
                  <c:x val="-3.4377342438939848E-2"/>
                  <c:y val="8.622175983756185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E0C-4011-9484-18A256A5D31F}"/>
                </c:ext>
              </c:extLst>
            </c:dLbl>
            <c:dLbl>
              <c:idx val="2"/>
              <c:layout>
                <c:manualLayout>
                  <c:x val="9.2260822978771778E-3"/>
                  <c:y val="8.549257289216589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0C-4011-9484-18A256A5D31F}"/>
                </c:ext>
              </c:extLst>
            </c:dLbl>
            <c:dLbl>
              <c:idx val="4"/>
              <c:layout>
                <c:manualLayout>
                  <c:x val="-1.8674817097644965E-2"/>
                  <c:y val="-9.0710567858342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0C-4011-9484-18A256A5D31F}"/>
                </c:ext>
              </c:extLst>
            </c:dLbl>
            <c:dLbl>
              <c:idx val="5"/>
              <c:layout>
                <c:manualLayout>
                  <c:x val="2.8876349911541938E-2"/>
                  <c:y val="2.71148079349280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0C-4011-9484-18A256A5D31F}"/>
                </c:ext>
              </c:extLst>
            </c:dLbl>
            <c:dLbl>
              <c:idx val="8"/>
              <c:layout>
                <c:manualLayout>
                  <c:x val="-4.7067963707211544E-2"/>
                  <c:y val="1.25339973245928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E0C-4011-9484-18A256A5D31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108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E0C-4011-9484-18A256A5D3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НЕКАЧЕСТВЕННОЕ ЛЕЧЕНИЕ</c:v>
                </c:pt>
                <c:pt idx="1">
                  <c:v>ОТКАЗ В ГОСПИТАЛИЗАЦИИ</c:v>
                </c:pt>
                <c:pt idx="2">
                  <c:v>ОБОСНОВАННОСТЬ ЛВН</c:v>
                </c:pt>
                <c:pt idx="3">
                  <c:v>НЕДОСТАТКИ ПРИЕМА</c:v>
                </c:pt>
                <c:pt idx="4">
                  <c:v>НАРУШЕНИЕ ЭТИКИ</c:v>
                </c:pt>
                <c:pt idx="5">
                  <c:v>ЖАЛОБЫ НА РУКОВОДИТЕЛЕЙ</c:v>
                </c:pt>
                <c:pt idx="6">
                  <c:v>БЛАГОДАРНОСТЬ</c:v>
                </c:pt>
                <c:pt idx="7">
                  <c:v>ЛЕК. ОБЕСПЕЧЕНИЕ</c:v>
                </c:pt>
                <c:pt idx="8">
                  <c:v>ГОСУСЛУГИ</c:v>
                </c:pt>
                <c:pt idx="9">
                  <c:v>ПРОЧЕЕ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9</c:v>
                </c:pt>
                <c:pt idx="1">
                  <c:v>2</c:v>
                </c:pt>
                <c:pt idx="2">
                  <c:v>12</c:v>
                </c:pt>
                <c:pt idx="3">
                  <c:v>15</c:v>
                </c:pt>
                <c:pt idx="4">
                  <c:v>12</c:v>
                </c:pt>
                <c:pt idx="5">
                  <c:v>0</c:v>
                </c:pt>
                <c:pt idx="6">
                  <c:v>22</c:v>
                </c:pt>
                <c:pt idx="7">
                  <c:v>7</c:v>
                </c:pt>
                <c:pt idx="8">
                  <c:v>11</c:v>
                </c:pt>
                <c:pt idx="9">
                  <c:v>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E0C-4011-9484-18A256A5D3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1.3218415538334342E-3"/>
          <c:w val="0.61853597151426098"/>
          <c:h val="0.30678424933273324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Всего</a:t>
            </a:r>
            <a:r>
              <a:rPr lang="ru-RU" sz="1800" baseline="0" dirty="0">
                <a:solidFill>
                  <a:schemeClr val="bg2">
                    <a:lumMod val="50000"/>
                  </a:schemeClr>
                </a:solidFill>
              </a:rPr>
              <a:t>  220 за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 12 мес. 2023 год  </a:t>
            </a:r>
          </a:p>
        </c:rich>
      </c:tx>
      <c:layout>
        <c:manualLayout>
          <c:xMode val="edge"/>
          <c:yMode val="edge"/>
          <c:x val="0.23312905636240727"/>
          <c:y val="0.14319994717979959"/>
        </c:manualLayout>
      </c:layout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772592100835734E-4"/>
          <c:y val="0.26125429798986527"/>
          <c:w val="0.92204527817438309"/>
          <c:h val="0.456174069291228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12 мес 2022 год</c:v>
                </c:pt>
              </c:strCache>
            </c:strRef>
          </c:tx>
          <c:dPt>
            <c:idx val="2"/>
            <c:bubble3D val="0"/>
            <c:explosion val="26"/>
            <c:extLst xmlns:c16r2="http://schemas.microsoft.com/office/drawing/2015/06/chart">
              <c:ext xmlns:c16="http://schemas.microsoft.com/office/drawing/2014/chart" uri="{C3380CC4-5D6E-409C-BE32-E72D297353CC}">
                <c16:uniqueId val="{00000001-0C03-4448-BAD0-50C01829AE06}"/>
              </c:ext>
            </c:extLst>
          </c:dPt>
          <c:dPt>
            <c:idx val="4"/>
            <c:bubble3D val="0"/>
            <c:explosion val="65"/>
            <c:extLst xmlns:c16r2="http://schemas.microsoft.com/office/drawing/2015/06/chart">
              <c:ext xmlns:c16="http://schemas.microsoft.com/office/drawing/2014/chart" uri="{C3380CC4-5D6E-409C-BE32-E72D297353CC}">
                <c16:uniqueId val="{00000003-0C03-4448-BAD0-50C01829AE06}"/>
              </c:ext>
            </c:extLst>
          </c:dPt>
          <c:dPt>
            <c:idx val="5"/>
            <c:bubble3D val="0"/>
            <c:explosion val="63"/>
            <c:extLst xmlns:c16r2="http://schemas.microsoft.com/office/drawing/2015/06/chart">
              <c:ext xmlns:c16="http://schemas.microsoft.com/office/drawing/2014/chart" uri="{C3380CC4-5D6E-409C-BE32-E72D297353CC}">
                <c16:uniqueId val="{00000005-0C03-4448-BAD0-50C01829AE06}"/>
              </c:ext>
            </c:extLst>
          </c:dPt>
          <c:dPt>
            <c:idx val="6"/>
            <c:bubble3D val="0"/>
            <c:explosion val="45"/>
            <c:extLst xmlns:c16r2="http://schemas.microsoft.com/office/drawing/2015/06/chart">
              <c:ext xmlns:c16="http://schemas.microsoft.com/office/drawing/2014/chart" uri="{C3380CC4-5D6E-409C-BE32-E72D297353CC}">
                <c16:uniqueId val="{00000007-0C03-4448-BAD0-50C01829AE06}"/>
              </c:ext>
            </c:extLst>
          </c:dPt>
          <c:dPt>
            <c:idx val="7"/>
            <c:bubble3D val="0"/>
            <c:explosion val="37"/>
            <c:extLst xmlns:c16r2="http://schemas.microsoft.com/office/drawing/2015/06/chart">
              <c:ext xmlns:c16="http://schemas.microsoft.com/office/drawing/2014/chart" uri="{C3380CC4-5D6E-409C-BE32-E72D297353CC}">
                <c16:uniqueId val="{00000009-0C03-4448-BAD0-50C01829AE06}"/>
              </c:ext>
            </c:extLst>
          </c:dPt>
          <c:dLbls>
            <c:dLbl>
              <c:idx val="0"/>
              <c:layout>
                <c:manualLayout>
                  <c:x val="-5.835541196311464E-2"/>
                  <c:y val="-8.648578785679482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C03-4448-BAD0-50C01829AE06}"/>
                </c:ext>
              </c:extLst>
            </c:dLbl>
            <c:dLbl>
              <c:idx val="1"/>
              <c:layout>
                <c:manualLayout>
                  <c:x val="2.8865152687075494E-3"/>
                  <c:y val="-3.91381578729341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03-4448-BAD0-50C01829AE06}"/>
                </c:ext>
              </c:extLst>
            </c:dLbl>
            <c:dLbl>
              <c:idx val="2"/>
              <c:layout>
                <c:manualLayout>
                  <c:x val="1.990225760401353E-2"/>
                  <c:y val="-2.11041760443280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03-4448-BAD0-50C01829AE06}"/>
                </c:ext>
              </c:extLst>
            </c:dLbl>
            <c:dLbl>
              <c:idx val="4"/>
              <c:layout>
                <c:manualLayout>
                  <c:x val="4.6870527769827253E-2"/>
                  <c:y val="-3.380047295112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03-4448-BAD0-50C01829AE06}"/>
                </c:ext>
              </c:extLst>
            </c:dLbl>
            <c:dLbl>
              <c:idx val="5"/>
              <c:layout>
                <c:manualLayout>
                  <c:x val="2.8876349911541938E-2"/>
                  <c:y val="2.71148079349280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03-4448-BAD0-50C01829AE06}"/>
                </c:ext>
              </c:extLst>
            </c:dLbl>
            <c:dLbl>
              <c:idx val="6"/>
              <c:layout>
                <c:manualLayout>
                  <c:x val="-4.4841869350784908E-2"/>
                  <c:y val="1.89389194330387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03-4448-BAD0-50C01829AE06}"/>
                </c:ext>
              </c:extLst>
            </c:dLbl>
            <c:dLbl>
              <c:idx val="7"/>
              <c:layout>
                <c:manualLayout>
                  <c:x val="-6.3155791290626553E-2"/>
                  <c:y val="3.23540425983184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03-4448-BAD0-50C01829AE06}"/>
                </c:ext>
              </c:extLst>
            </c:dLbl>
            <c:dLbl>
              <c:idx val="8"/>
              <c:layout>
                <c:manualLayout>
                  <c:x val="-6.3476204175358888E-2"/>
                  <c:y val="8.325131152050219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C03-4448-BAD0-50C01829AE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Некачественное лечение</c:v>
                </c:pt>
                <c:pt idx="1">
                  <c:v>Отказ в госпитализации</c:v>
                </c:pt>
                <c:pt idx="2">
                  <c:v>Обоснованность ЛВН</c:v>
                </c:pt>
                <c:pt idx="3">
                  <c:v>Недостатки приема</c:v>
                </c:pt>
                <c:pt idx="4">
                  <c:v>Нарушение этики</c:v>
                </c:pt>
                <c:pt idx="5">
                  <c:v>Жалобы на руководителей</c:v>
                </c:pt>
                <c:pt idx="6">
                  <c:v>Благодарность</c:v>
                </c:pt>
                <c:pt idx="7">
                  <c:v>Лек обеспечение</c:v>
                </c:pt>
                <c:pt idx="8">
                  <c:v>Госуслуги</c:v>
                </c:pt>
                <c:pt idx="9">
                  <c:v>Прочее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12</c:v>
                </c:pt>
                <c:pt idx="1">
                  <c:v>3</c:v>
                </c:pt>
                <c:pt idx="2">
                  <c:v>19</c:v>
                </c:pt>
                <c:pt idx="3">
                  <c:v>10</c:v>
                </c:pt>
                <c:pt idx="4">
                  <c:v>15</c:v>
                </c:pt>
                <c:pt idx="5">
                  <c:v>0</c:v>
                </c:pt>
                <c:pt idx="6">
                  <c:v>15</c:v>
                </c:pt>
                <c:pt idx="7">
                  <c:v>3</c:v>
                </c:pt>
                <c:pt idx="8">
                  <c:v>15</c:v>
                </c:pt>
                <c:pt idx="9">
                  <c:v>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0C03-4448-BAD0-50C01829AE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914877917306434E-2"/>
          <c:y val="8.6237997290799229E-2"/>
          <c:w val="0.5507297190211855"/>
          <c:h val="0.74117872021471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7"/>
          <c:dPt>
            <c:idx val="0"/>
            <c:bubble3D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1-B909-4536-B9E5-AA6336D33071}"/>
              </c:ext>
            </c:extLst>
          </c:dPt>
          <c:dPt>
            <c:idx val="1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B909-4536-B9E5-AA6336D33071}"/>
              </c:ext>
            </c:extLst>
          </c:dPt>
          <c:dPt>
            <c:idx val="2"/>
            <c:bubble3D val="0"/>
            <c:explosion val="12"/>
            <c:spPr>
              <a:gradFill rotWithShape="1">
                <a:gsLst>
                  <a:gs pos="0">
                    <a:schemeClr val="accent6">
                      <a:lumMod val="95000"/>
                    </a:schemeClr>
                  </a:gs>
                  <a:gs pos="100000">
                    <a:schemeClr val="accent6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09-4536-B9E5-AA6336D33071}"/>
              </c:ext>
            </c:extLst>
          </c:dPt>
          <c:dPt>
            <c:idx val="3"/>
            <c:bubble3D val="0"/>
            <c:explosion val="14"/>
            <c:spPr>
              <a:ln>
                <a:solidFill>
                  <a:schemeClr val="accent3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909-4536-B9E5-AA6336D33071}"/>
              </c:ext>
            </c:extLst>
          </c:dPt>
          <c:dLbls>
            <c:dLbl>
              <c:idx val="0"/>
              <c:layout>
                <c:manualLayout>
                  <c:x val="-0.12336284508060945"/>
                  <c:y val="-9.89898604911551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09-4536-B9E5-AA6336D33071}"/>
                </c:ext>
              </c:extLst>
            </c:dLbl>
            <c:dLbl>
              <c:idx val="1"/>
              <c:layout>
                <c:manualLayout>
                  <c:x val="6.0649722293276663E-2"/>
                  <c:y val="-6.1914213301789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09-4536-B9E5-AA6336D33071}"/>
                </c:ext>
              </c:extLst>
            </c:dLbl>
            <c:dLbl>
              <c:idx val="2"/>
              <c:layout>
                <c:manualLayout>
                  <c:x val="0.1129406216820201"/>
                  <c:y val="-0.173378195309192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09-4536-B9E5-AA6336D33071}"/>
                </c:ext>
              </c:extLst>
            </c:dLbl>
            <c:dLbl>
              <c:idx val="3"/>
              <c:layout>
                <c:manualLayout>
                  <c:x val="0.10267558212302536"/>
                  <c:y val="8.4161403364398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09-4536-B9E5-AA6336D33071}"/>
                </c:ext>
              </c:extLst>
            </c:dLbl>
            <c:dLbl>
              <c:idx val="4"/>
              <c:layout>
                <c:manualLayout>
                  <c:x val="4.90359852401558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09-4536-B9E5-AA6336D33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взрослые  - 37414</c:v>
                </c:pt>
                <c:pt idx="1">
                  <c:v>дети до 1 года  - 733</c:v>
                </c:pt>
                <c:pt idx="2">
                  <c:v>ЖФВ - 14555</c:v>
                </c:pt>
                <c:pt idx="3">
                  <c:v>дети  до 14 лет - 15883</c:v>
                </c:pt>
                <c:pt idx="4">
                  <c:v>подростки - 2154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37414</c:v>
                </c:pt>
                <c:pt idx="1">
                  <c:v>714</c:v>
                </c:pt>
                <c:pt idx="2" formatCode="#,##0">
                  <c:v>14555</c:v>
                </c:pt>
                <c:pt idx="3" formatCode="#,##0">
                  <c:v>15883</c:v>
                </c:pt>
                <c:pt idx="4" formatCode="#,##0">
                  <c:v>2154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909-4536-B9E5-AA6336D33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495885563650109"/>
          <c:y val="7.9980466233700882E-3"/>
          <c:w val="0.38346799515988034"/>
          <c:h val="0.75848593414942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54444377975102E-2"/>
          <c:y val="0.27959744094488187"/>
          <c:w val="0.96269111124405071"/>
          <c:h val="0.49606988188976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Оснащенность  медицинским оборудованием 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0.91979999999999995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14-49A8-918A-9C3F884A48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Оснащенность  медицинским оборудованием 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0.98580000000000001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14-49A8-918A-9C3F884A48D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Оснащенность  медицинским оборудованием 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0.98580000000000001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14-49A8-918A-9C3F884A48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0810624"/>
        <c:axId val="220574464"/>
      </c:barChart>
      <c:catAx>
        <c:axId val="220810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220574464"/>
        <c:crosses val="autoZero"/>
        <c:auto val="1"/>
        <c:lblAlgn val="ctr"/>
        <c:lblOffset val="100"/>
        <c:noMultiLvlLbl val="0"/>
      </c:catAx>
      <c:valAx>
        <c:axId val="2205744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208106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1.0584141444601393E-3"/>
          <c:w val="0.14453225520051427"/>
          <c:h val="0.58550091656482617"/>
        </c:manualLayout>
      </c:layout>
      <c:overlay val="0"/>
      <c:txPr>
        <a:bodyPr/>
        <a:lstStyle/>
        <a:p>
          <a:pPr>
            <a:defRPr sz="1600" b="0">
              <a:solidFill>
                <a:srgbClr val="000066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(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млд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7636929230085585E-2"/>
          <c:y val="0.27485313481788448"/>
          <c:w val="0.95002870051475774"/>
          <c:h val="0.525985417628563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1A-4CAE-85EA-503F4A99AC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финансирования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2099.6999999999998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D1A-4CAE-85EA-503F4A99AC4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финансирования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2037.7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D1A-4CAE-85EA-503F4A99AC4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финансирования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2263.4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D1A-4CAE-85EA-503F4A99AC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0722304"/>
        <c:axId val="220723840"/>
      </c:barChart>
      <c:catAx>
        <c:axId val="22072230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220723840"/>
        <c:crosses val="autoZero"/>
        <c:auto val="1"/>
        <c:lblAlgn val="ctr"/>
        <c:lblOffset val="100"/>
        <c:noMultiLvlLbl val="0"/>
      </c:catAx>
      <c:valAx>
        <c:axId val="220723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7223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3404815045562532"/>
          <c:y val="0.12515671071605364"/>
          <c:w val="0.46087732690688266"/>
          <c:h val="0.1943606337300647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95222517481286"/>
          <c:y val="7.2427476610124511E-2"/>
          <c:w val="0.79687137464463142"/>
          <c:h val="0.92702659545236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 </c:v>
                </c:pt>
                <c:pt idx="1">
                  <c:v>СМП</c:v>
                </c:pt>
                <c:pt idx="2">
                  <c:v>ММП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410842</c:v>
                </c:pt>
                <c:pt idx="1">
                  <c:v>257783</c:v>
                </c:pt>
                <c:pt idx="2">
                  <c:v>137705.9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3B-4E5B-9F00-96D9BDF17B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 </c:v>
                </c:pt>
                <c:pt idx="1">
                  <c:v>СМП</c:v>
                </c:pt>
                <c:pt idx="2">
                  <c:v>ММП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515522.3</c:v>
                </c:pt>
                <c:pt idx="1">
                  <c:v>308745.09999999998</c:v>
                </c:pt>
                <c:pt idx="2">
                  <c:v>160892.20000000001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3B-4E5B-9F00-96D9BDF17BB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 </c:v>
                </c:pt>
                <c:pt idx="1">
                  <c:v>СМП</c:v>
                </c:pt>
                <c:pt idx="2">
                  <c:v>ММП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516781.1</c:v>
                </c:pt>
                <c:pt idx="1">
                  <c:v>310655</c:v>
                </c:pt>
                <c:pt idx="2">
                  <c:v>165302.1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F3B-4E5B-9F00-96D9BDF17B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8952832"/>
        <c:axId val="218954368"/>
      </c:barChart>
      <c:catAx>
        <c:axId val="2189528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954368"/>
        <c:crosses val="autoZero"/>
        <c:auto val="1"/>
        <c:lblAlgn val="ctr"/>
        <c:lblOffset val="100"/>
        <c:noMultiLvlLbl val="0"/>
      </c:catAx>
      <c:valAx>
        <c:axId val="218954368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21895283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1797126989763662"/>
          <c:y val="0"/>
          <c:w val="0.38202873010236332"/>
          <c:h val="0.27686028202897911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C00000"/>
                </a:solidFill>
              </a:defRPr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(млн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464396813052522E-2"/>
          <c:y val="0.32862207816702588"/>
          <c:w val="0.93071206373894899"/>
          <c:h val="0.50771684283141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Премия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AD-4A79-BDCC-354D21D0B7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Премия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AD-4A79-BDCC-354D21D0B7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Премия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AD-4A79-BDCC-354D21D0B7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8873216"/>
        <c:axId val="218883200"/>
      </c:barChart>
      <c:catAx>
        <c:axId val="218873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8883200"/>
        <c:crosses val="autoZero"/>
        <c:auto val="1"/>
        <c:lblAlgn val="ctr"/>
        <c:lblOffset val="100"/>
        <c:noMultiLvlLbl val="0"/>
      </c:catAx>
      <c:valAx>
        <c:axId val="218883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8873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47472573193930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9087022738214353"/>
          <c:y val="3.2308351129308313E-2"/>
          <c:w val="0.50912977261785763"/>
          <c:h val="0.928203664157092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408-4737-ACD5-94EEAA911067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408-4737-ACD5-94EEAA911067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408-4737-ACD5-94EEAA911067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408-4737-ACD5-94EEAA911067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408-4737-ACD5-94EEAA911067}"/>
              </c:ext>
            </c:extLst>
          </c:dPt>
          <c:dLbls>
            <c:dLbl>
              <c:idx val="0"/>
              <c:layout>
                <c:manualLayout>
                  <c:x val="-1.9778790545385595E-3"/>
                  <c:y val="-3.5333274171085428E-3"/>
                </c:manualLayout>
              </c:layout>
              <c:tx>
                <c:rich>
                  <a:bodyPr/>
                  <a:lstStyle/>
                  <a:p>
                    <a:fld id="{FA87FC31-0960-4C32-A020-B6492625C841}" type="VALUE">
                      <a:rPr lang="en-US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x-non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08-4737-ACD5-94EEAA911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Налоговые отчисления</c:v>
                </c:pt>
                <c:pt idx="1">
                  <c:v>Медикаменты и ИМН</c:v>
                </c:pt>
                <c:pt idx="2">
                  <c:v>Продукты питания</c:v>
                </c:pt>
                <c:pt idx="3">
                  <c:v>Хозтовары и ТМЗ</c:v>
                </c:pt>
                <c:pt idx="4">
                  <c:v>Медицинские услуги</c:v>
                </c:pt>
                <c:pt idx="5">
                  <c:v>Основные средства с УОЗ</c:v>
                </c:pt>
                <c:pt idx="6">
                  <c:v>Коммунальные услуги</c:v>
                </c:pt>
                <c:pt idx="7">
                  <c:v>Обучение персонала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50.4</c:v>
                </c:pt>
                <c:pt idx="1">
                  <c:v>21</c:v>
                </c:pt>
                <c:pt idx="2">
                  <c:v>1.7</c:v>
                </c:pt>
                <c:pt idx="3">
                  <c:v>2</c:v>
                </c:pt>
                <c:pt idx="4">
                  <c:v>23</c:v>
                </c:pt>
                <c:pt idx="5">
                  <c:v>0.5</c:v>
                </c:pt>
                <c:pt idx="6">
                  <c:v>0.9</c:v>
                </c:pt>
                <c:pt idx="7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408-4737-ACD5-94EEAA9110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Налоговые отчисления</c:v>
                </c:pt>
                <c:pt idx="1">
                  <c:v>Медикаменты и ИМН</c:v>
                </c:pt>
                <c:pt idx="2">
                  <c:v>Продукты питания</c:v>
                </c:pt>
                <c:pt idx="3">
                  <c:v>Хозтовары и ТМЗ</c:v>
                </c:pt>
                <c:pt idx="4">
                  <c:v>Медицинские услуги</c:v>
                </c:pt>
                <c:pt idx="5">
                  <c:v>Основные средства с УОЗ</c:v>
                </c:pt>
                <c:pt idx="6">
                  <c:v>Коммунальные услуги</c:v>
                </c:pt>
                <c:pt idx="7">
                  <c:v>Обучение персонала</c:v>
                </c:pt>
              </c:strCache>
            </c:strRef>
          </c:cat>
          <c:val>
            <c:numRef>
              <c:f>Лист1!$C$2:$C$9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408-4737-ACD5-94EEAA91106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Налоговые отчисления</c:v>
                </c:pt>
                <c:pt idx="1">
                  <c:v>Медикаменты и ИМН</c:v>
                </c:pt>
                <c:pt idx="2">
                  <c:v>Продукты питания</c:v>
                </c:pt>
                <c:pt idx="3">
                  <c:v>Хозтовары и ТМЗ</c:v>
                </c:pt>
                <c:pt idx="4">
                  <c:v>Медицинские услуги</c:v>
                </c:pt>
                <c:pt idx="5">
                  <c:v>Основные средства с УОЗ</c:v>
                </c:pt>
                <c:pt idx="6">
                  <c:v>Коммунальные услуги</c:v>
                </c:pt>
                <c:pt idx="7">
                  <c:v>Обучение персонала</c:v>
                </c:pt>
              </c:strCache>
            </c:strRef>
          </c:cat>
          <c:val>
            <c:numRef>
              <c:f>Лист1!$D$2:$D$9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408-4737-ACD5-94EEAA9110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21278976"/>
        <c:axId val="221280512"/>
      </c:barChart>
      <c:catAx>
        <c:axId val="2212789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1280512"/>
        <c:crosses val="autoZero"/>
        <c:auto val="1"/>
        <c:lblAlgn val="ctr"/>
        <c:lblOffset val="100"/>
        <c:noMultiLvlLbl val="0"/>
      </c:catAx>
      <c:valAx>
        <c:axId val="221280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27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628279247798464E-2"/>
          <c:y val="0.10145311182132688"/>
          <c:w val="0.96937174588502717"/>
          <c:h val="0.782564819689921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dLbls>
            <c:dLbl>
              <c:idx val="0"/>
              <c:layout>
                <c:manualLayout>
                  <c:x val="-1.9545770962869004E-2"/>
                  <c:y val="-3.9835881213162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C4-4C55-9485-216D91670508}"/>
                </c:ext>
              </c:extLst>
            </c:dLbl>
            <c:dLbl>
              <c:idx val="1"/>
              <c:layout>
                <c:manualLayout>
                  <c:x val="-9.3778627691898364E-4"/>
                  <c:y val="-3.7737072639822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C4-4C55-9485-216D91670508}"/>
                </c:ext>
              </c:extLst>
            </c:dLbl>
            <c:dLbl>
              <c:idx val="2"/>
              <c:layout>
                <c:manualLayout>
                  <c:x val="-6.0140833731904472E-3"/>
                  <c:y val="-3.1868537681618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C4-4C55-9485-216D916705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66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посещений</c:v>
                </c:pt>
                <c:pt idx="1">
                  <c:v>из них прием</c:v>
                </c:pt>
                <c:pt idx="2">
                  <c:v>на дому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301394</c:v>
                </c:pt>
                <c:pt idx="1">
                  <c:v>266563</c:v>
                </c:pt>
                <c:pt idx="2">
                  <c:v>34831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2C4-4C55-9485-216D9167050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4.1458606564759262E-2"/>
                  <c:y val="-3.02837344980103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303820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2C4-4C55-9485-216D91670508}"/>
                </c:ext>
              </c:extLst>
            </c:dLbl>
            <c:dLbl>
              <c:idx val="1"/>
              <c:layout>
                <c:manualLayout>
                  <c:x val="4.6877116383787179E-2"/>
                  <c:y val="-3.5038025229256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268565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2C4-4C55-9485-216D91670508}"/>
                </c:ext>
              </c:extLst>
            </c:dLbl>
            <c:dLbl>
              <c:idx val="2"/>
              <c:layout>
                <c:manualLayout>
                  <c:x val="4.0297278289833628E-2"/>
                  <c:y val="-2.60935996956323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35255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2C4-4C55-9485-216D916705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посещений</c:v>
                </c:pt>
                <c:pt idx="1">
                  <c:v>из них прием</c:v>
                </c:pt>
                <c:pt idx="2">
                  <c:v>на дому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303820</c:v>
                </c:pt>
                <c:pt idx="1">
                  <c:v>268565</c:v>
                </c:pt>
                <c:pt idx="2">
                  <c:v>35255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2C4-4C55-9485-216D916705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6605824"/>
        <c:axId val="216607360"/>
        <c:axId val="0"/>
      </c:bar3DChart>
      <c:catAx>
        <c:axId val="216605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6607360"/>
        <c:crosses val="autoZero"/>
        <c:auto val="1"/>
        <c:lblAlgn val="ctr"/>
        <c:lblOffset val="100"/>
        <c:noMultiLvlLbl val="0"/>
      </c:catAx>
      <c:valAx>
        <c:axId val="21660736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21660582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992831761156598"/>
          <c:y val="8.690652305689231E-2"/>
          <c:w val="0.18901524353079546"/>
          <c:h val="6.8224102313913557E-2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DE-430B-B997-190687D1601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DE-430B-B997-190687D16019}"/>
              </c:ext>
            </c:extLst>
          </c:dPt>
          <c:dLbls>
            <c:dLbl>
              <c:idx val="0"/>
              <c:layout>
                <c:manualLayout>
                  <c:x val="-1.9478251955697981E-2"/>
                  <c:y val="-0.40856395432494386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dirty="0"/>
                      <a:t>195-3,4%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396285796664926"/>
                      <c:h val="0.1896321739732357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DDE-430B-B997-190687D16019}"/>
                </c:ext>
              </c:extLst>
            </c:dLbl>
            <c:dLbl>
              <c:idx val="1"/>
              <c:layout>
                <c:manualLayout>
                  <c:x val="0.2228327702710102"/>
                  <c:y val="-0.30942374279034246"/>
                </c:manualLayout>
              </c:layout>
              <c:tx>
                <c:rich>
                  <a:bodyPr/>
                  <a:lstStyle/>
                  <a:p>
                    <a:fld id="{750C898D-3124-43D0-A8F7-B9B47157F286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-3,1%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98974476754616"/>
                      <c:h val="0.278879235349912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DDE-430B-B997-190687D1601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</c:v>
                </c:pt>
                <c:pt idx="1">
                  <c:v>170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DDE-430B-B997-190687D16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7098496"/>
        <c:axId val="217108480"/>
        <c:axId val="0"/>
      </c:bar3DChart>
      <c:catAx>
        <c:axId val="217098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628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108480"/>
        <c:crosses val="autoZero"/>
        <c:auto val="1"/>
        <c:lblAlgn val="ctr"/>
        <c:lblOffset val="100"/>
        <c:noMultiLvlLbl val="0"/>
      </c:catAx>
      <c:valAx>
        <c:axId val="217108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7098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71841659761738"/>
          <c:y val="5.5752102446902712E-3"/>
          <c:w val="0.8782815834023826"/>
          <c:h val="0.727409972426854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39-4605-A45F-396ECAC6D82E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39-4605-A45F-396ECAC6D82E}"/>
              </c:ext>
            </c:extLst>
          </c:dPt>
          <c:dLbls>
            <c:dLbl>
              <c:idx val="0"/>
              <c:layout>
                <c:manualLayout>
                  <c:x val="-0.21677739262153534"/>
                  <c:y val="7.648927718067222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7C76D9F9-4CAA-40CF-BB02-269C6E799DAA}" type="VALUE">
                      <a:rPr lang="en-US" smtClean="0"/>
                      <a:pPr>
                        <a:defRPr/>
                      </a:pPr>
                      <a:t>[ЗНАЧЕНИЕ]</a:t>
                    </a:fld>
                    <a:endParaRPr lang="en-US" dirty="0"/>
                  </a:p>
                  <a:p>
                    <a:pPr>
                      <a:defRPr/>
                    </a:pPr>
                    <a:r>
                      <a:rPr lang="en-US" dirty="0"/>
                      <a:t>-17,6%</a:t>
                    </a:r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</c15:spPr>
                  <c15:layout>
                    <c:manualLayout>
                      <c:w val="0.27393585718911895"/>
                      <c:h val="0.327483640937158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39-4605-A45F-396ECAC6D82E}"/>
                </c:ext>
              </c:extLst>
            </c:dLbl>
            <c:dLbl>
              <c:idx val="1"/>
              <c:layout>
                <c:manualLayout>
                  <c:x val="8.7239698969299465E-2"/>
                  <c:y val="-5.493859793353011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BCA50C35-6FB3-4D62-89F9-DFA98F10C7A3}" type="VALUE">
                      <a:rPr lang="en-US" smtClean="0"/>
                      <a:pPr>
                        <a:defRPr/>
                      </a:pPr>
                      <a:t>[ЗНАЧЕНИЕ]</a:t>
                    </a:fld>
                    <a:r>
                      <a:rPr lang="en-US" dirty="0"/>
                      <a:t>-14,9%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8505269429462657"/>
                      <c:h val="0.196341007326086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C39-4605-A45F-396ECAC6D82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733</c:v>
                </c:pt>
                <c:pt idx="1">
                  <c:v>640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C39-4605-A45F-396ECAC6D8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Лист1!$C$2:$C$3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C39-4605-A45F-396ECAC6D8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Лист1!$D$2:$D$3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C39-4605-A45F-396ECAC6D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770432"/>
        <c:axId val="216771968"/>
        <c:axId val="0"/>
      </c:bar3DChart>
      <c:catAx>
        <c:axId val="216770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124E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6771968"/>
        <c:crosses val="autoZero"/>
        <c:auto val="1"/>
        <c:lblAlgn val="ctr"/>
        <c:lblOffset val="100"/>
        <c:noMultiLvlLbl val="0"/>
      </c:catAx>
      <c:valAx>
        <c:axId val="216771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6770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56690271640846"/>
          <c:y val="8.5665003100419801E-2"/>
          <c:w val="0.88043309728359165"/>
          <c:h val="0.687286086526733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66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77-480D-BEB9-5D9ADD790BA9}"/>
              </c:ext>
            </c:extLst>
          </c:dPt>
          <c:dPt>
            <c:idx val="1"/>
            <c:invertIfNegative val="0"/>
            <c:bubble3D val="0"/>
            <c:spPr>
              <a:solidFill>
                <a:srgbClr val="0099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777-480D-BEB9-5D9ADD790BA9}"/>
              </c:ext>
            </c:extLst>
          </c:dPt>
          <c:dLbls>
            <c:dLbl>
              <c:idx val="0"/>
              <c:layout>
                <c:manualLayout>
                  <c:x val="-0.14244781580862487"/>
                  <c:y val="1.2106412316268553E-2"/>
                </c:manualLayout>
              </c:layout>
              <c:tx>
                <c:rich>
                  <a:bodyPr/>
                  <a:lstStyle/>
                  <a:p>
                    <a:fld id="{EACF1886-02E7-4AE2-94DA-0CCEB873ACA9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10887802586496"/>
                      <c:h val="0.284192434785136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777-480D-BEB9-5D9ADD790BA9}"/>
                </c:ext>
              </c:extLst>
            </c:dLbl>
            <c:dLbl>
              <c:idx val="1"/>
              <c:layout>
                <c:manualLayout>
                  <c:x val="5.0275922860360658E-2"/>
                  <c:y val="2.3831051189660009E-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EC42AB66-6DBA-4014-ADE6-DA6075089FE7}" type="VALUE">
                      <a:rPr lang="en-US" smtClean="0"/>
                      <a:pPr>
                        <a:defRPr/>
                      </a:pPr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405443637378504"/>
                      <c:h val="0.229714651759231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777-480D-BEB9-5D9ADD790B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г.</c:v>
                </c:pt>
                <c:pt idx="1">
                  <c:v>2024 г.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9.4</c:v>
                </c:pt>
                <c:pt idx="1">
                  <c:v>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77-480D-BEB9-5D9ADD790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7204608"/>
        <c:axId val="217206144"/>
        <c:axId val="0"/>
      </c:bar3DChart>
      <c:catAx>
        <c:axId val="217204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288BA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206144"/>
        <c:crosses val="autoZero"/>
        <c:auto val="1"/>
        <c:lblAlgn val="ctr"/>
        <c:lblOffset val="100"/>
        <c:noMultiLvlLbl val="0"/>
      </c:catAx>
      <c:valAx>
        <c:axId val="21720614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217204608"/>
        <c:crosses val="autoZero"/>
        <c:crossBetween val="between"/>
      </c:valAx>
      <c:spPr>
        <a:effectLst>
          <a:outerShdw blurRad="50800" dist="38100" algn="l" rotWithShape="0">
            <a:prstClr val="black">
              <a:alpha val="40000"/>
            </a:prstClr>
          </a:outerShdw>
        </a:effectLst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927012229574216E-2"/>
          <c:y val="2.4676452957936905E-2"/>
          <c:w val="0.874369472354255"/>
          <c:h val="0.831119922674298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dLbls>
            <c:dLbl>
              <c:idx val="1"/>
              <c:layout>
                <c:manualLayout>
                  <c:x val="-5.8256272784309509E-3"/>
                  <c:y val="-2.9512440539404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59-4954-A601-8F6942992FF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Лист1!$A$2:$A$10</c:f>
              <c:strCache>
                <c:ptCount val="9"/>
                <c:pt idx="0">
                  <c:v>Всего :</c:v>
                </c:pt>
                <c:pt idx="1">
                  <c:v>БСК</c:v>
                </c:pt>
                <c:pt idx="2">
                  <c:v>Онкология</c:v>
                </c:pt>
                <c:pt idx="3">
                  <c:v>ЗНС</c:v>
                </c:pt>
                <c:pt idx="4">
                  <c:v>ЗМС</c:v>
                </c:pt>
                <c:pt idx="5">
                  <c:v>ЗЖКТ</c:v>
                </c:pt>
                <c:pt idx="6">
                  <c:v>ЗОД</c:v>
                </c:pt>
                <c:pt idx="7">
                  <c:v>Травмы и отравления</c:v>
                </c:pt>
                <c:pt idx="8">
                  <c:v>Прочие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195</c:v>
                </c:pt>
                <c:pt idx="1">
                  <c:v>34</c:v>
                </c:pt>
                <c:pt idx="2">
                  <c:v>41</c:v>
                </c:pt>
                <c:pt idx="3">
                  <c:v>59</c:v>
                </c:pt>
                <c:pt idx="4">
                  <c:v>3</c:v>
                </c:pt>
                <c:pt idx="5">
                  <c:v>10</c:v>
                </c:pt>
                <c:pt idx="6">
                  <c:v>14</c:v>
                </c:pt>
                <c:pt idx="7">
                  <c:v>2</c:v>
                </c:pt>
                <c:pt idx="8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59-4954-A601-8F6942992F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82AA8C"/>
            </a:solidFill>
          </c:spPr>
          <c:invertIfNegative val="0"/>
          <c:dLbls>
            <c:dLbl>
              <c:idx val="0"/>
              <c:layout>
                <c:manualLayout>
                  <c:x val="2.6215322752939162E-2"/>
                  <c:y val="-1.352637898934238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59-4954-A601-8F6942992FF9}"/>
                </c:ext>
              </c:extLst>
            </c:dLbl>
            <c:dLbl>
              <c:idx val="1"/>
              <c:layout>
                <c:manualLayout>
                  <c:x val="1.3107661376469553E-2"/>
                  <c:y val="-1.082110319147390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59-4954-A601-8F6942992FF9}"/>
                </c:ext>
              </c:extLst>
            </c:dLbl>
            <c:dLbl>
              <c:idx val="2"/>
              <c:layout>
                <c:manualLayout>
                  <c:x val="1.4564068196077312E-2"/>
                  <c:y val="-2.9512440539404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59-4954-A601-8F6942992FF9}"/>
                </c:ext>
              </c:extLst>
            </c:dLbl>
            <c:dLbl>
              <c:idx val="3"/>
              <c:layout>
                <c:manualLayout>
                  <c:x val="1.6020475015685043E-2"/>
                  <c:y val="2.9512440539403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59-4954-A601-8F6942992FF9}"/>
                </c:ext>
              </c:extLst>
            </c:dLbl>
            <c:dLbl>
              <c:idx val="8"/>
              <c:layout>
                <c:manualLayout>
                  <c:x val="1.747688183529256E-2"/>
                  <c:y val="-9.350194545348182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59-4954-A601-8F6942992FF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Лист1!$A$2:$A$10</c:f>
              <c:strCache>
                <c:ptCount val="9"/>
                <c:pt idx="0">
                  <c:v>Всего :</c:v>
                </c:pt>
                <c:pt idx="1">
                  <c:v>БСК</c:v>
                </c:pt>
                <c:pt idx="2">
                  <c:v>Онкология</c:v>
                </c:pt>
                <c:pt idx="3">
                  <c:v>ЗНС</c:v>
                </c:pt>
                <c:pt idx="4">
                  <c:v>ЗМС</c:v>
                </c:pt>
                <c:pt idx="5">
                  <c:v>ЗЖКТ</c:v>
                </c:pt>
                <c:pt idx="6">
                  <c:v>ЗОД</c:v>
                </c:pt>
                <c:pt idx="7">
                  <c:v>Травмы и отравления</c:v>
                </c:pt>
                <c:pt idx="8">
                  <c:v>Прочие 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170</c:v>
                </c:pt>
                <c:pt idx="1">
                  <c:v>31</c:v>
                </c:pt>
                <c:pt idx="2">
                  <c:v>25</c:v>
                </c:pt>
                <c:pt idx="3">
                  <c:v>60</c:v>
                </c:pt>
                <c:pt idx="4">
                  <c:v>2</c:v>
                </c:pt>
                <c:pt idx="5">
                  <c:v>21</c:v>
                </c:pt>
                <c:pt idx="6">
                  <c:v>13</c:v>
                </c:pt>
                <c:pt idx="7">
                  <c:v>3</c:v>
                </c:pt>
                <c:pt idx="8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159-4954-A601-8F6942992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6795008"/>
        <c:axId val="216796544"/>
        <c:axId val="0"/>
      </c:bar3DChart>
      <c:catAx>
        <c:axId val="216795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1140000" vert="horz" anchor="b" anchorCtr="0"/>
          <a:lstStyle/>
          <a:p>
            <a:pPr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6796544"/>
        <c:crosses val="autoZero"/>
        <c:auto val="1"/>
        <c:lblAlgn val="ctr"/>
        <c:lblOffset val="100"/>
        <c:noMultiLvlLbl val="0"/>
      </c:catAx>
      <c:valAx>
        <c:axId val="216796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6795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3699924691152882"/>
          <c:y val="3.6262173381114246E-2"/>
          <c:w val="0.20199456510839706"/>
          <c:h val="0.12009349844928403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227519156891248E-3"/>
          <c:y val="1.3613228281116047E-2"/>
          <c:w val="0.96803419913857158"/>
          <c:h val="0.850696788675902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dLbls>
            <c:dLbl>
              <c:idx val="0"/>
              <c:layout>
                <c:manualLayout>
                  <c:x val="-2.6113189519820664E-2"/>
                  <c:y val="-1.333898335620366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DC2-4E0D-B990-5B0F8BDBE902}"/>
                </c:ext>
              </c:extLst>
            </c:dLbl>
            <c:dLbl>
              <c:idx val="1"/>
              <c:layout>
                <c:manualLayout>
                  <c:x val="-1.4697442725975208E-3"/>
                  <c:y val="-1.9066950519011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3E-42B6-A278-C32DCC2BF070}"/>
                </c:ext>
              </c:extLst>
            </c:dLbl>
            <c:dLbl>
              <c:idx val="2"/>
              <c:layout>
                <c:manualLayout>
                  <c:x val="-5.8789770903900831E-3"/>
                  <c:y val="-1.4300212889258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3E-42B6-A278-C32DCC2BF070}"/>
                </c:ext>
              </c:extLst>
            </c:dLbl>
            <c:dLbl>
              <c:idx val="3"/>
              <c:layout>
                <c:manualLayout>
                  <c:x val="-8.8184656355851238E-3"/>
                  <c:y val="-2.860042577851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3E-42B6-A278-C32DCC2BF070}"/>
                </c:ext>
              </c:extLst>
            </c:dLbl>
            <c:dLbl>
              <c:idx val="4"/>
              <c:layout>
                <c:manualLayout>
                  <c:x val="-1.1757954180780166E-2"/>
                  <c:y val="-2.86004257785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3E-42B6-A278-C32DCC2BF07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Заболеваемость</c:v>
                </c:pt>
                <c:pt idx="1">
                  <c:v>Впервые выявленых ЗН I-II ст.</c:v>
                </c:pt>
                <c:pt idx="2">
                  <c:v>Впервые выявленых ЗН IV ст.</c:v>
                </c:pt>
                <c:pt idx="3">
                  <c:v>Смертность</c:v>
                </c:pt>
                <c:pt idx="4">
                  <c:v>ЗН живущих 5 и более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128</c:v>
                </c:pt>
                <c:pt idx="1">
                  <c:v>85</c:v>
                </c:pt>
                <c:pt idx="2">
                  <c:v>11</c:v>
                </c:pt>
                <c:pt idx="3">
                  <c:v>42</c:v>
                </c:pt>
                <c:pt idx="4">
                  <c:v>58.9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DC2-4E0D-B990-5B0F8BDBE9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3758310854154035E-2"/>
                  <c:y val="-2.191122908265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BE-4405-A080-08D03A620CD6}"/>
                </c:ext>
              </c:extLst>
            </c:dLbl>
            <c:dLbl>
              <c:idx val="1"/>
              <c:layout>
                <c:manualLayout>
                  <c:x val="2.057641981636529E-2"/>
                  <c:y val="-1.6683581704134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3E-42B6-A278-C32DCC2BF070}"/>
                </c:ext>
              </c:extLst>
            </c:dLbl>
            <c:dLbl>
              <c:idx val="2"/>
              <c:layout>
                <c:manualLayout>
                  <c:x val="2.9394885451950415E-3"/>
                  <c:y val="-1.430021288925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3E-42B6-A278-C32DCC2BF070}"/>
                </c:ext>
              </c:extLst>
            </c:dLbl>
            <c:dLbl>
              <c:idx val="3"/>
              <c:layout>
                <c:manualLayout>
                  <c:x val="2.3041042688823159E-2"/>
                  <c:y val="-2.6756691345500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BE-4405-A080-08D03A620CD6}"/>
                </c:ext>
              </c:extLst>
            </c:dLbl>
            <c:dLbl>
              <c:idx val="4"/>
              <c:layout>
                <c:manualLayout>
                  <c:x val="1.5360695125882106E-2"/>
                  <c:y val="-2.0067518509125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BE-4405-A080-08D03A620CD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Заболеваемость</c:v>
                </c:pt>
                <c:pt idx="1">
                  <c:v>Впервые выявленых ЗН I-II ст.</c:v>
                </c:pt>
                <c:pt idx="2">
                  <c:v>Впервые выявленых ЗН IV ст.</c:v>
                </c:pt>
                <c:pt idx="3">
                  <c:v>Смертность</c:v>
                </c:pt>
                <c:pt idx="4">
                  <c:v>ЗН живущих 5 и более лет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135</c:v>
                </c:pt>
                <c:pt idx="1">
                  <c:v>90</c:v>
                </c:pt>
                <c:pt idx="2">
                  <c:v>7</c:v>
                </c:pt>
                <c:pt idx="3">
                  <c:v>34</c:v>
                </c:pt>
                <c:pt idx="4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DC2-4E0D-B990-5B0F8BDBE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675072"/>
        <c:axId val="218676608"/>
        <c:axId val="0"/>
      </c:bar3DChart>
      <c:catAx>
        <c:axId val="218675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rgbClr val="000066"/>
                </a:solidFill>
              </a:defRPr>
            </a:pPr>
            <a:endParaRPr lang="ru-RU"/>
          </a:p>
        </c:txPr>
        <c:crossAx val="218676608"/>
        <c:crosses val="autoZero"/>
        <c:auto val="1"/>
        <c:lblAlgn val="ctr"/>
        <c:lblOffset val="100"/>
        <c:noMultiLvlLbl val="0"/>
      </c:catAx>
      <c:valAx>
        <c:axId val="218676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8675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185988545563248"/>
          <c:y val="2.0462249851574001E-2"/>
          <c:w val="0.10306912778552112"/>
          <c:h val="0.20960086481604781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477024922118374E-2"/>
          <c:y val="3.3859833847364934E-2"/>
          <c:w val="0.91678619735812461"/>
          <c:h val="0.46032729970793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CC"/>
            </a:solidFill>
          </c:spPr>
          <c:invertIfNegative val="0"/>
          <c:dLbls>
            <c:dLbl>
              <c:idx val="0"/>
              <c:layout>
                <c:manualLayout>
                  <c:x val="-1.0104373978146085E-17"/>
                  <c:y val="6.4134288109401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D1-40DF-B377-2667F827C3BF}"/>
                </c:ext>
              </c:extLst>
            </c:dLbl>
            <c:dLbl>
              <c:idx val="1"/>
              <c:layout>
                <c:manualLayout>
                  <c:x val="-1.6327397488691991E-3"/>
                  <c:y val="1.17640411241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D1-40DF-B377-2667F827C3BF}"/>
                </c:ext>
              </c:extLst>
            </c:dLbl>
            <c:dLbl>
              <c:idx val="2"/>
              <c:layout>
                <c:manualLayout>
                  <c:x val="4.5750124986112676E-3"/>
                  <c:y val="8.539455212047149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D1-40DF-B377-2667F827C3BF}"/>
                </c:ext>
              </c:extLst>
            </c:dLbl>
            <c:dLbl>
              <c:idx val="7"/>
              <c:layout>
                <c:manualLayout>
                  <c:x val="-2.2046161537606938E-3"/>
                  <c:y val="1.28268576218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D1-40DF-B377-2667F827C3BF}"/>
                </c:ext>
              </c:extLst>
            </c:dLbl>
            <c:dLbl>
              <c:idx val="10"/>
              <c:layout>
                <c:manualLayout>
                  <c:x val="-9.7964384932153203E-3"/>
                  <c:y val="2.3528082248247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D1-40DF-B377-2667F827C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ОНКО</c:v>
                </c:pt>
                <c:pt idx="1">
                  <c:v>Болезни нервной системы</c:v>
                </c:pt>
                <c:pt idx="2">
                  <c:v>Болезни  глаз и придатков</c:v>
                </c:pt>
                <c:pt idx="3">
                  <c:v>Болезни  уха</c:v>
                </c:pt>
                <c:pt idx="4">
                  <c:v>Врождённые  аномалии</c:v>
                </c:pt>
                <c:pt idx="5">
                  <c:v>Болезни эндокринной системы</c:v>
                </c:pt>
                <c:pt idx="6">
                  <c:v>Болезни кровообращения</c:v>
                </c:pt>
                <c:pt idx="7">
                  <c:v>Болезни органов дыхания</c:v>
                </c:pt>
                <c:pt idx="8">
                  <c:v>Болезни  мочеполовой системы</c:v>
                </c:pt>
                <c:pt idx="9">
                  <c:v>Болезни костно-мышечной системы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8</c:v>
                </c:pt>
                <c:pt idx="1">
                  <c:v>67</c:v>
                </c:pt>
                <c:pt idx="2">
                  <c:v>4</c:v>
                </c:pt>
                <c:pt idx="3">
                  <c:v>10</c:v>
                </c:pt>
                <c:pt idx="4">
                  <c:v>22</c:v>
                </c:pt>
                <c:pt idx="5">
                  <c:v>21</c:v>
                </c:pt>
                <c:pt idx="6">
                  <c:v>5</c:v>
                </c:pt>
                <c:pt idx="7">
                  <c:v>9</c:v>
                </c:pt>
                <c:pt idx="8">
                  <c:v>2</c:v>
                </c:pt>
                <c:pt idx="9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BD1-40DF-B377-2667F827C3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102308076880347E-2"/>
                  <c:y val="9.6201432164103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D1-40DF-B377-2667F827C3BF}"/>
                </c:ext>
              </c:extLst>
            </c:dLbl>
            <c:dLbl>
              <c:idx val="1"/>
              <c:layout>
                <c:manualLayout>
                  <c:x val="1.3061917990953593E-2"/>
                  <c:y val="-2.3528082248247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D1-40DF-B377-2667F827C3BF}"/>
                </c:ext>
              </c:extLst>
            </c:dLbl>
            <c:dLbl>
              <c:idx val="2"/>
              <c:layout>
                <c:manualLayout>
                  <c:x val="4.4092323075213893E-3"/>
                  <c:y val="3.2067144054700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D1-40DF-B377-2667F827C3BF}"/>
                </c:ext>
              </c:extLst>
            </c:dLbl>
            <c:dLbl>
              <c:idx val="3"/>
              <c:layout>
                <c:manualLayout>
                  <c:x val="1.763692923008555E-2"/>
                  <c:y val="3.2067144054700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D1-40DF-B377-2667F827C3BF}"/>
                </c:ext>
              </c:extLst>
            </c:dLbl>
            <c:dLbl>
              <c:idx val="4"/>
              <c:layout>
                <c:manualLayout>
                  <c:x val="9.796438493215277E-3"/>
                  <c:y val="1.17640411241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BD1-40DF-B377-2667F827C3BF}"/>
                </c:ext>
              </c:extLst>
            </c:dLbl>
            <c:dLbl>
              <c:idx val="5"/>
              <c:layout>
                <c:manualLayout>
                  <c:x val="1.1023080768803387E-2"/>
                  <c:y val="3.2067144054700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BD1-40DF-B377-2667F827C3BF}"/>
                </c:ext>
              </c:extLst>
            </c:dLbl>
            <c:dLbl>
              <c:idx val="7"/>
              <c:layout>
                <c:manualLayout>
                  <c:x val="6.6138484612820814E-3"/>
                  <c:y val="1.28268576218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BD1-40DF-B377-2667F827C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1448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ОНКО</c:v>
                </c:pt>
                <c:pt idx="1">
                  <c:v>Болезни нервной системы</c:v>
                </c:pt>
                <c:pt idx="2">
                  <c:v>Болезни  глаз и придатков</c:v>
                </c:pt>
                <c:pt idx="3">
                  <c:v>Болезни  уха</c:v>
                </c:pt>
                <c:pt idx="4">
                  <c:v>Врождённые  аномалии</c:v>
                </c:pt>
                <c:pt idx="5">
                  <c:v>Болезни эндокринной системы</c:v>
                </c:pt>
                <c:pt idx="6">
                  <c:v>Болезни кровообращения</c:v>
                </c:pt>
                <c:pt idx="7">
                  <c:v>Болезни органов дыхания</c:v>
                </c:pt>
                <c:pt idx="8">
                  <c:v>Болезни  мочеполовой системы</c:v>
                </c:pt>
                <c:pt idx="9">
                  <c:v>Болезни костно-мышечной системы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7</c:v>
                </c:pt>
                <c:pt idx="1">
                  <c:v>58</c:v>
                </c:pt>
                <c:pt idx="2">
                  <c:v>7</c:v>
                </c:pt>
                <c:pt idx="3">
                  <c:v>10</c:v>
                </c:pt>
                <c:pt idx="4">
                  <c:v>25</c:v>
                </c:pt>
                <c:pt idx="5">
                  <c:v>20</c:v>
                </c:pt>
                <c:pt idx="6">
                  <c:v>4</c:v>
                </c:pt>
                <c:pt idx="7">
                  <c:v>9</c:v>
                </c:pt>
                <c:pt idx="8">
                  <c:v>3</c:v>
                </c:pt>
                <c:pt idx="9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BD1-40DF-B377-2667F827C3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8464640"/>
        <c:axId val="218466176"/>
      </c:barChart>
      <c:catAx>
        <c:axId val="21846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18466176"/>
        <c:crosses val="autoZero"/>
        <c:auto val="1"/>
        <c:lblAlgn val="ctr"/>
        <c:lblOffset val="100"/>
        <c:noMultiLvlLbl val="0"/>
      </c:catAx>
      <c:valAx>
        <c:axId val="218466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8464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040610607985142"/>
          <c:y val="7.3264708939149593E-3"/>
          <c:w val="0.16065181520235122"/>
          <c:h val="0.13792760400359555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solidFill>
      <a:srgbClr val="CCECFF"/>
    </a:solidFill>
  </c:spPr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0.85622</cdr:x>
      <cdr:y>0.60376</cdr:y>
    </cdr:from>
    <cdr:to>
      <cdr:x>0.95981</cdr:x>
      <cdr:y>0.83501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E46848DA-AA02-486C-A96D-383762D15F9B}"/>
            </a:ext>
          </a:extLst>
        </cdr:cNvPr>
        <cdr:cNvSpPr txBox="1"/>
      </cdr:nvSpPr>
      <cdr:spPr>
        <a:xfrm xmlns:a="http://schemas.openxmlformats.org/drawingml/2006/main">
          <a:off x="7558459" y="23874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x-none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0.1157</cdr:x>
      <cdr:y>0.19231</cdr:y>
    </cdr:from>
    <cdr:to>
      <cdr:x>0.22065</cdr:x>
      <cdr:y>0.35511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1E19AEDD-3FAE-4F7F-8CCE-0D4575407C7C}"/>
            </a:ext>
          </a:extLst>
        </cdr:cNvPr>
        <cdr:cNvSpPr txBox="1"/>
      </cdr:nvSpPr>
      <cdr:spPr>
        <a:xfrm xmlns:a="http://schemas.openxmlformats.org/drawingml/2006/main">
          <a:off x="1008112" y="10801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x-none" sz="1100" dirty="0"/>
        </a:p>
      </cdr:txBody>
    </cdr:sp>
  </cdr:relSizeAnchor>
  <cdr:relSizeAnchor xmlns:cdr="http://schemas.openxmlformats.org/drawingml/2006/chartDrawing">
    <cdr:from>
      <cdr:x>0.44753</cdr:x>
      <cdr:y>0.4186</cdr:y>
    </cdr:from>
    <cdr:to>
      <cdr:x>0.55247</cdr:x>
      <cdr:y>0.5814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75BD4378-C3A5-4BF4-BAC4-30D5CCFAFC2E}"/>
            </a:ext>
          </a:extLst>
        </cdr:cNvPr>
        <cdr:cNvSpPr txBox="1"/>
      </cdr:nvSpPr>
      <cdr:spPr>
        <a:xfrm xmlns:a="http://schemas.openxmlformats.org/drawingml/2006/main">
          <a:off x="3899284" y="2351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x-none" sz="1100" dirty="0"/>
        </a:p>
      </cdr:txBody>
    </cdr:sp>
  </cdr:relSizeAnchor>
  <cdr:relSizeAnchor xmlns:cdr="http://schemas.openxmlformats.org/drawingml/2006/chartDrawing">
    <cdr:from>
      <cdr:x>0.07438</cdr:x>
      <cdr:y>0.20513</cdr:y>
    </cdr:from>
    <cdr:to>
      <cdr:x>0.17933</cdr:x>
      <cdr:y>0.36793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43FEA020-5E9C-4104-965C-049E1759C809}"/>
            </a:ext>
          </a:extLst>
        </cdr:cNvPr>
        <cdr:cNvSpPr txBox="1"/>
      </cdr:nvSpPr>
      <cdr:spPr>
        <a:xfrm xmlns:a="http://schemas.openxmlformats.org/drawingml/2006/main">
          <a:off x="648072" y="1152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x-none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0.374</cdr:x>
      <cdr:y>0.0411</cdr:y>
    </cdr:from>
    <cdr:to>
      <cdr:x>0.815</cdr:x>
      <cdr:y>0.24658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19872" y="216024"/>
          <a:ext cx="4032448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1DC53-3F58-4A04-BF79-277C47EE2DCC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170DC-AD46-412B-8FD0-9D4B643C58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776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70DC-AD46-412B-8FD0-9D4B643C58E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21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97d8c9b7f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97d8c9b7f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205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97d8c9b7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97d8c9b7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992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F458-3F1C-446D-B0A2-0110B5364BBB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090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F458-3F1C-446D-B0A2-0110B5364BBB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246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E4DB-CBED-42CA-B145-1FC716F2B1C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238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E4DB-CBED-42CA-B145-1FC716F2B1C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434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E4DB-CBED-42CA-B145-1FC716F2B1C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46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E4DB-CBED-42CA-B145-1FC716F2B1C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815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E4DB-CBED-42CA-B145-1FC716F2B1C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3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70DC-AD46-412B-8FD0-9D4B643C58E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2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70DC-AD46-412B-8FD0-9D4B643C58E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68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51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97d8c9b7f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97d8c9b7f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1788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97d8c9b7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97d8c9b7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609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97d8c9b7f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97d8c9b7f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59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97d8c9b7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97d8c9b7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402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70DC-AD46-412B-8FD0-9D4B643C58E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59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54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6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73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2" hasCustomPrompt="1"/>
          </p:nvPr>
        </p:nvSpPr>
        <p:spPr>
          <a:xfrm>
            <a:off x="2007167" y="187291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3" hasCustomPrompt="1"/>
          </p:nvPr>
        </p:nvSpPr>
        <p:spPr>
          <a:xfrm>
            <a:off x="2007167" y="429212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4" hasCustomPrompt="1"/>
          </p:nvPr>
        </p:nvSpPr>
        <p:spPr>
          <a:xfrm>
            <a:off x="5606200" y="187291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5" hasCustomPrompt="1"/>
          </p:nvPr>
        </p:nvSpPr>
        <p:spPr>
          <a:xfrm>
            <a:off x="5606200" y="429212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6" hasCustomPrompt="1"/>
          </p:nvPr>
        </p:nvSpPr>
        <p:spPr>
          <a:xfrm>
            <a:off x="9205233" y="187291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7" hasCustomPrompt="1"/>
          </p:nvPr>
        </p:nvSpPr>
        <p:spPr>
          <a:xfrm>
            <a:off x="9205233" y="429212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1"/>
          </p:nvPr>
        </p:nvSpPr>
        <p:spPr>
          <a:xfrm>
            <a:off x="959967" y="2672100"/>
            <a:ext cx="307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8"/>
          </p:nvPr>
        </p:nvSpPr>
        <p:spPr>
          <a:xfrm>
            <a:off x="4559000" y="2672100"/>
            <a:ext cx="307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9"/>
          </p:nvPr>
        </p:nvSpPr>
        <p:spPr>
          <a:xfrm>
            <a:off x="8158033" y="2672100"/>
            <a:ext cx="307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3"/>
          </p:nvPr>
        </p:nvSpPr>
        <p:spPr>
          <a:xfrm>
            <a:off x="959967" y="5116800"/>
            <a:ext cx="307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4"/>
          </p:nvPr>
        </p:nvSpPr>
        <p:spPr>
          <a:xfrm>
            <a:off x="4559000" y="5116800"/>
            <a:ext cx="307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5"/>
          </p:nvPr>
        </p:nvSpPr>
        <p:spPr>
          <a:xfrm>
            <a:off x="8158033" y="5116800"/>
            <a:ext cx="307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7299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42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body" idx="1"/>
          </p:nvPr>
        </p:nvSpPr>
        <p:spPr>
          <a:xfrm>
            <a:off x="960000" y="2352267"/>
            <a:ext cx="5427200" cy="22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7"/>
          <p:cNvSpPr>
            <a:spLocks noGrp="1"/>
          </p:cNvSpPr>
          <p:nvPr>
            <p:ph type="pic" idx="2"/>
          </p:nvPr>
        </p:nvSpPr>
        <p:spPr>
          <a:xfrm>
            <a:off x="7600133" y="0"/>
            <a:ext cx="4592000" cy="34440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7"/>
          <p:cNvSpPr>
            <a:spLocks noGrp="1"/>
          </p:cNvSpPr>
          <p:nvPr>
            <p:ph type="pic" idx="3"/>
          </p:nvPr>
        </p:nvSpPr>
        <p:spPr>
          <a:xfrm>
            <a:off x="7600167" y="3414000"/>
            <a:ext cx="4592000" cy="34440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5558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802633" y="3052233"/>
            <a:ext cx="5176800" cy="2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691433" y="1818967"/>
            <a:ext cx="1399200" cy="86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>
            <a:spLocks noGrp="1"/>
          </p:cNvSpPr>
          <p:nvPr>
            <p:ph type="pic" idx="3"/>
          </p:nvPr>
        </p:nvSpPr>
        <p:spPr>
          <a:xfrm>
            <a:off x="0" y="-8"/>
            <a:ext cx="4572000" cy="68580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753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29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6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58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99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4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hyperlink" Target="https://darminaopel.ru/library/shablony-prezentatsij-dlja-vracha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microsoft.com/office/2007/relationships/hdphoto" Target="../media/hdphoto1.wdp"/><Relationship Id="rId7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openxmlformats.org/officeDocument/2006/relationships/hyperlink" Target="https://darminaopel.ru/library/shablony-prezentatsij-dlja-vracha.html" TargetMode="External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hyperlink" Target="https://darminaopel.ru/library/shablony-prezentatsij-dlja-vracha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rminaopel.ru/library/shablony-prezentatsij-dlja-vracha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hyperlink" Target="https://darminaopel.ru/library/shablony-prezentatsij-dlja-vracha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rminaopel.ru/library/shablony-prezentatsij-dlja-vracha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rminaopel.ru/library/shablony-prezentatsij-dlja-vracha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rminaopel.ru/library/shablony-prezentatsij-dlja-vracha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hyperlink" Target="https://darminaopel.ru/library/shablony-prezentatsij-dlja-vracha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0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1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2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3.xml"/><Relationship Id="rId4" Type="http://schemas.openxmlformats.org/officeDocument/2006/relationships/hyperlink" Target="https://darminaopel.ru/library/shablony-prezentatsij-dlja-vracha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4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5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arminaopel.ru/library/shablony-prezentatsij-dlja-vracha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8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0.xml"/><Relationship Id="rId4" Type="http://schemas.openxmlformats.org/officeDocument/2006/relationships/hyperlink" Target="https://darminaopel.ru/library/shablony-prezentatsij-dlja-vracha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darminaopel.ru/library/shablony-prezentatsij-dlja-vracha.html" TargetMode="External"/><Relationship Id="rId9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darminaopel.ru/library/shablony-prezentatsij-dlja-vracha.html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darminaopel.ru/library/shablony-prezentatsij-dlja-vrach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chart" Target="../charts/chart1.xml"/><Relationship Id="rId4" Type="http://schemas.openxmlformats.org/officeDocument/2006/relationships/hyperlink" Target="https://darminaopel.ru/library/shablony-prezentatsij-dlja-vracha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1.xml"/><Relationship Id="rId4" Type="http://schemas.openxmlformats.org/officeDocument/2006/relationships/hyperlink" Target="https://darminaopel.ru/library/shablony-prezentatsij-dlja-vracha.html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png"/><Relationship Id="rId7" Type="http://schemas.openxmlformats.org/officeDocument/2006/relationships/chart" Target="../charts/chart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2.xml"/><Relationship Id="rId5" Type="http://schemas.openxmlformats.org/officeDocument/2006/relationships/hyperlink" Target="https://darminaopel.ru/library/shablony-prezentatsij-dlja-vracha.html" TargetMode="External"/><Relationship Id="rId10" Type="http://schemas.openxmlformats.org/officeDocument/2006/relationships/image" Target="../media/image33.emf"/><Relationship Id="rId4" Type="http://schemas.microsoft.com/office/2007/relationships/hdphoto" Target="../media/hdphoto1.wdp"/><Relationship Id="rId9" Type="http://schemas.openxmlformats.org/officeDocument/2006/relationships/package" Target="../embeddings/Microsoft_Excel_Worksheet24.xlsx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6.xlsx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24.xml"/><Relationship Id="rId5" Type="http://schemas.openxmlformats.org/officeDocument/2006/relationships/hyperlink" Target="https://darminaopel.ru/library/shablony-prezentatsij-dlja-vracha.html" TargetMode="External"/><Relationship Id="rId4" Type="http://schemas.microsoft.com/office/2007/relationships/hdphoto" Target="../media/hdphoto1.wdp"/><Relationship Id="rId9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arminaopel.ru/library/shablony-prezentatsij-dlja-vracha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arminaopel.ru/library/shablony-prezentatsij-dlja-vracha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darminaopel.ru/library/shablony-prezentatsij-dlja-vracha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darminaopel.ru/library/shablony-prezentatsij-dlja-vracha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hyperlink" Target="https://darminaopel.ru/library/shablony-prezentatsij-dlja-vracha.html" TargetMode="Externa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hyperlink" Target="https://darminaopel.ru/library/shablony-prezentatsij-dlja-vracha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rminaopel.ru/library/shablony-prezentatsij-dlja-vracha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Объект 7">
            <a:extLst>
              <a:ext uri="{FF2B5EF4-FFF2-40B4-BE49-F238E27FC236}">
                <a16:creationId xmlns:a16="http://schemas.microsoft.com/office/drawing/2014/main" xmlns="" id="{A2FE6C9B-3ED6-E15A-A31F-D92BBB929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41000" detail="1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27000"/>
              </a:schemeClr>
            </a:glow>
            <a:reflection blurRad="431800" stA="0" endPos="65000" dist="50800" dir="5400000" sy="-100000" algn="bl" rotWithShape="0"/>
          </a:effectLst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xmlns="" id="{40351D49-1229-301D-8861-EF7CA940C675}"/>
              </a:ext>
            </a:extLst>
          </p:cNvPr>
          <p:cNvSpPr/>
          <p:nvPr/>
        </p:nvSpPr>
        <p:spPr>
          <a:xfrm>
            <a:off x="2299944" y="2234656"/>
            <a:ext cx="7556421" cy="1786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00"/>
              </a:lnSpc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КГП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на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ПХВ</a:t>
            </a:r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«Городская поликлиника №1»                                  УОЗ г.Алматы</a:t>
            </a:r>
            <a:endParaRPr lang="en-US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xmlns="" id="{88A503C6-6CF3-7D19-4042-2B0962296039}"/>
              </a:ext>
            </a:extLst>
          </p:cNvPr>
          <p:cNvSpPr/>
          <p:nvPr/>
        </p:nvSpPr>
        <p:spPr>
          <a:xfrm>
            <a:off x="2436092" y="4139861"/>
            <a:ext cx="7284125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00"/>
              </a:lnSpc>
            </a:pP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Анализ работы за 12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месяцев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2024 года</a:t>
            </a:r>
            <a:endParaRPr lang="en-US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xmlns="" id="{14A78D47-3CE1-57FD-A1C2-428E26B61D2E}"/>
              </a:ext>
            </a:extLst>
          </p:cNvPr>
          <p:cNvSpPr/>
          <p:nvPr/>
        </p:nvSpPr>
        <p:spPr>
          <a:xfrm>
            <a:off x="2317791" y="587085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xmlns="" id="{3428CB0C-7555-D16F-B1CC-C1B6F0F115B5}"/>
              </a:ext>
            </a:extLst>
          </p:cNvPr>
          <p:cNvSpPr/>
          <p:nvPr/>
        </p:nvSpPr>
        <p:spPr>
          <a:xfrm>
            <a:off x="4571789" y="617374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00"/>
              </a:lnSpc>
            </a:pPr>
            <a:r>
              <a:rPr lang="en-US" sz="23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г.Алматы, 2025 г.</a:t>
            </a:r>
            <a:endParaRPr lang="en-US" sz="23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xmlns="" id="{FB4AF42D-B08E-987C-200E-6E3B5719AB6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3432" y="316124"/>
            <a:ext cx="2237231" cy="1859077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1D5A31F-0DBA-7E91-37E9-F2CA4DE5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8854" y="269824"/>
            <a:ext cx="2143140" cy="185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B0BCBDB-53A1-A18D-54E4-609FCDD0C1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6766" r="49289" b="15505"/>
          <a:stretch/>
        </p:blipFill>
        <p:spPr>
          <a:xfrm>
            <a:off x="8704425" y="282981"/>
            <a:ext cx="2360127" cy="1832765"/>
          </a:xfrm>
          <a:prstGeom prst="rect">
            <a:avLst/>
          </a:prstGeom>
        </p:spPr>
      </p:pic>
      <p:sp>
        <p:nvSpPr>
          <p:cNvPr id="26" name="Text 3">
            <a:extLst>
              <a:ext uri="{FF2B5EF4-FFF2-40B4-BE49-F238E27FC236}">
                <a16:creationId xmlns:a16="http://schemas.microsoft.com/office/drawing/2014/main" xmlns="" id="{6695367B-9947-EFA2-5581-4074183F3592}"/>
              </a:ext>
            </a:extLst>
          </p:cNvPr>
          <p:cNvSpPr/>
          <p:nvPr/>
        </p:nvSpPr>
        <p:spPr>
          <a:xfrm>
            <a:off x="6960096" y="4959612"/>
            <a:ext cx="4752528" cy="10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900"/>
              </a:lnSpc>
            </a:pP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Директор:                                                                                                       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Немтина</a:t>
            </a: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Наталья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Владимировна</a:t>
            </a:r>
            <a:endParaRPr lang="en-US" sz="20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34C1BC0-6272-35F4-A9DC-D801ADE5D1E4}"/>
              </a:ext>
            </a:extLst>
          </p:cNvPr>
          <p:cNvSpPr/>
          <p:nvPr/>
        </p:nvSpPr>
        <p:spPr>
          <a:xfrm>
            <a:off x="4898854" y="256669"/>
            <a:ext cx="2143140" cy="18590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4221408D-78D5-082E-AC8F-AF2566FCD7DC}"/>
              </a:ext>
            </a:extLst>
          </p:cNvPr>
          <p:cNvSpPr/>
          <p:nvPr/>
        </p:nvSpPr>
        <p:spPr>
          <a:xfrm>
            <a:off x="8704425" y="256669"/>
            <a:ext cx="2360127" cy="18590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7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7">
            <a:extLst>
              <a:ext uri="{FF2B5EF4-FFF2-40B4-BE49-F238E27FC236}">
                <a16:creationId xmlns:a16="http://schemas.microsoft.com/office/drawing/2014/main" xmlns="" id="{CAB01D64-1D09-4B3D-86CB-FCBA8B44A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73F4649-4F0B-4F24-B5F2-5F290354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741" y="409824"/>
            <a:ext cx="7704000" cy="810859"/>
          </a:xfrm>
        </p:spPr>
        <p:txBody>
          <a:bodyPr anchor="ctr"/>
          <a:lstStyle/>
          <a:p>
            <a:pPr algn="ctr"/>
            <a:r>
              <a:rPr lang="kk-KZ" alt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показатели деятельности</a:t>
            </a:r>
            <a:endParaRPr lang="ru-RU" sz="2800" b="1" dirty="0">
              <a:solidFill>
                <a:srgbClr val="000066"/>
              </a:solidFill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B6324D4E-0457-42E9-B32E-3A91A8AF7401}"/>
              </a:ext>
            </a:extLst>
          </p:cNvPr>
          <p:cNvSpPr txBox="1">
            <a:spLocks/>
          </p:cNvSpPr>
          <p:nvPr/>
        </p:nvSpPr>
        <p:spPr>
          <a:xfrm>
            <a:off x="2940812" y="1573507"/>
            <a:ext cx="7378980" cy="332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 algn="just">
              <a:buNone/>
            </a:pPr>
            <a:r>
              <a:rPr lang="ru-RU" sz="1800" dirty="0">
                <a:solidFill>
                  <a:srgbClr val="4144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Плановая мощность предприятия рассчитана на 770 посещений в день.</a:t>
            </a:r>
          </a:p>
        </p:txBody>
      </p:sp>
      <p:grpSp>
        <p:nvGrpSpPr>
          <p:cNvPr id="16" name="Google Shape;1282;p49">
            <a:extLst>
              <a:ext uri="{FF2B5EF4-FFF2-40B4-BE49-F238E27FC236}">
                <a16:creationId xmlns:a16="http://schemas.microsoft.com/office/drawing/2014/main" xmlns="" id="{401DB46E-0972-4EA1-9AC5-37CB7B19A3C0}"/>
              </a:ext>
            </a:extLst>
          </p:cNvPr>
          <p:cNvGrpSpPr/>
          <p:nvPr/>
        </p:nvGrpSpPr>
        <p:grpSpPr>
          <a:xfrm>
            <a:off x="2423592" y="1488652"/>
            <a:ext cx="367400" cy="367400"/>
            <a:chOff x="4002475" y="4053100"/>
            <a:chExt cx="367400" cy="367400"/>
          </a:xfrm>
        </p:grpSpPr>
        <p:sp>
          <p:nvSpPr>
            <p:cNvPr id="17" name="Google Shape;1283;p49">
              <a:extLst>
                <a:ext uri="{FF2B5EF4-FFF2-40B4-BE49-F238E27FC236}">
                  <a16:creationId xmlns:a16="http://schemas.microsoft.com/office/drawing/2014/main" xmlns="" id="{592C8816-A6A1-4418-808C-7A7D4C73685D}"/>
                </a:ext>
              </a:extLst>
            </p:cNvPr>
            <p:cNvSpPr/>
            <p:nvPr/>
          </p:nvSpPr>
          <p:spPr>
            <a:xfrm>
              <a:off x="4305375" y="4410075"/>
              <a:ext cx="11100" cy="10425"/>
            </a:xfrm>
            <a:custGeom>
              <a:avLst/>
              <a:gdLst/>
              <a:ahLst/>
              <a:cxnLst/>
              <a:rect l="l" t="t" r="r" b="b"/>
              <a:pathLst>
                <a:path w="444" h="417" extrusionOk="0">
                  <a:moveTo>
                    <a:pt x="0" y="0"/>
                  </a:moveTo>
                  <a:lnTo>
                    <a:pt x="0" y="417"/>
                  </a:lnTo>
                  <a:lnTo>
                    <a:pt x="443" y="417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284;p49">
              <a:extLst>
                <a:ext uri="{FF2B5EF4-FFF2-40B4-BE49-F238E27FC236}">
                  <a16:creationId xmlns:a16="http://schemas.microsoft.com/office/drawing/2014/main" xmlns="" id="{16CCCB18-C25E-4641-873B-ABDBBF7B986C}"/>
                </a:ext>
              </a:extLst>
            </p:cNvPr>
            <p:cNvSpPr/>
            <p:nvPr/>
          </p:nvSpPr>
          <p:spPr>
            <a:xfrm>
              <a:off x="4002475" y="4053100"/>
              <a:ext cx="367400" cy="367400"/>
            </a:xfrm>
            <a:custGeom>
              <a:avLst/>
              <a:gdLst/>
              <a:ahLst/>
              <a:cxnLst/>
              <a:rect l="l" t="t" r="r" b="b"/>
              <a:pathLst>
                <a:path w="14696" h="14696" extrusionOk="0">
                  <a:moveTo>
                    <a:pt x="11048" y="444"/>
                  </a:moveTo>
                  <a:lnTo>
                    <a:pt x="11126" y="470"/>
                  </a:lnTo>
                  <a:lnTo>
                    <a:pt x="11204" y="496"/>
                  </a:lnTo>
                  <a:lnTo>
                    <a:pt x="11230" y="574"/>
                  </a:lnTo>
                  <a:lnTo>
                    <a:pt x="11256" y="652"/>
                  </a:lnTo>
                  <a:lnTo>
                    <a:pt x="11256" y="1095"/>
                  </a:lnTo>
                  <a:lnTo>
                    <a:pt x="11230" y="1173"/>
                  </a:lnTo>
                  <a:lnTo>
                    <a:pt x="11204" y="1225"/>
                  </a:lnTo>
                  <a:lnTo>
                    <a:pt x="11126" y="1277"/>
                  </a:lnTo>
                  <a:lnTo>
                    <a:pt x="11048" y="1304"/>
                  </a:lnTo>
                  <a:lnTo>
                    <a:pt x="3674" y="1304"/>
                  </a:lnTo>
                  <a:lnTo>
                    <a:pt x="3596" y="1277"/>
                  </a:lnTo>
                  <a:lnTo>
                    <a:pt x="3518" y="1225"/>
                  </a:lnTo>
                  <a:lnTo>
                    <a:pt x="3466" y="1173"/>
                  </a:lnTo>
                  <a:lnTo>
                    <a:pt x="3466" y="1095"/>
                  </a:lnTo>
                  <a:lnTo>
                    <a:pt x="3466" y="652"/>
                  </a:lnTo>
                  <a:lnTo>
                    <a:pt x="3466" y="574"/>
                  </a:lnTo>
                  <a:lnTo>
                    <a:pt x="3518" y="496"/>
                  </a:lnTo>
                  <a:lnTo>
                    <a:pt x="3596" y="470"/>
                  </a:lnTo>
                  <a:lnTo>
                    <a:pt x="3674" y="444"/>
                  </a:lnTo>
                  <a:close/>
                  <a:moveTo>
                    <a:pt x="11256" y="4430"/>
                  </a:moveTo>
                  <a:lnTo>
                    <a:pt x="14279" y="5186"/>
                  </a:lnTo>
                  <a:lnTo>
                    <a:pt x="14279" y="5655"/>
                  </a:lnTo>
                  <a:lnTo>
                    <a:pt x="11256" y="5655"/>
                  </a:lnTo>
                  <a:lnTo>
                    <a:pt x="11256" y="4430"/>
                  </a:lnTo>
                  <a:close/>
                  <a:moveTo>
                    <a:pt x="3466" y="6958"/>
                  </a:moveTo>
                  <a:lnTo>
                    <a:pt x="3466" y="8234"/>
                  </a:lnTo>
                  <a:lnTo>
                    <a:pt x="1746" y="8234"/>
                  </a:lnTo>
                  <a:lnTo>
                    <a:pt x="1746" y="6958"/>
                  </a:lnTo>
                  <a:close/>
                  <a:moveTo>
                    <a:pt x="10839" y="1720"/>
                  </a:moveTo>
                  <a:lnTo>
                    <a:pt x="10839" y="8234"/>
                  </a:lnTo>
                  <a:lnTo>
                    <a:pt x="3883" y="8234"/>
                  </a:lnTo>
                  <a:lnTo>
                    <a:pt x="3883" y="1720"/>
                  </a:lnTo>
                  <a:close/>
                  <a:moveTo>
                    <a:pt x="12976" y="6958"/>
                  </a:moveTo>
                  <a:lnTo>
                    <a:pt x="12976" y="8234"/>
                  </a:lnTo>
                  <a:lnTo>
                    <a:pt x="11256" y="8234"/>
                  </a:lnTo>
                  <a:lnTo>
                    <a:pt x="11256" y="6958"/>
                  </a:lnTo>
                  <a:close/>
                  <a:moveTo>
                    <a:pt x="9302" y="9954"/>
                  </a:moveTo>
                  <a:lnTo>
                    <a:pt x="9302" y="10397"/>
                  </a:lnTo>
                  <a:lnTo>
                    <a:pt x="5420" y="10397"/>
                  </a:lnTo>
                  <a:lnTo>
                    <a:pt x="5420" y="9954"/>
                  </a:lnTo>
                  <a:close/>
                  <a:moveTo>
                    <a:pt x="3466" y="9537"/>
                  </a:moveTo>
                  <a:lnTo>
                    <a:pt x="3466" y="10840"/>
                  </a:lnTo>
                  <a:lnTo>
                    <a:pt x="1746" y="10840"/>
                  </a:lnTo>
                  <a:lnTo>
                    <a:pt x="1746" y="9537"/>
                  </a:lnTo>
                  <a:close/>
                  <a:moveTo>
                    <a:pt x="12976" y="9537"/>
                  </a:moveTo>
                  <a:lnTo>
                    <a:pt x="12976" y="10840"/>
                  </a:lnTo>
                  <a:lnTo>
                    <a:pt x="11256" y="10840"/>
                  </a:lnTo>
                  <a:lnTo>
                    <a:pt x="11256" y="9537"/>
                  </a:lnTo>
                  <a:close/>
                  <a:moveTo>
                    <a:pt x="3466" y="12117"/>
                  </a:moveTo>
                  <a:lnTo>
                    <a:pt x="3466" y="13419"/>
                  </a:lnTo>
                  <a:lnTo>
                    <a:pt x="1746" y="13419"/>
                  </a:lnTo>
                  <a:lnTo>
                    <a:pt x="1746" y="12117"/>
                  </a:lnTo>
                  <a:close/>
                  <a:moveTo>
                    <a:pt x="7140" y="10840"/>
                  </a:moveTo>
                  <a:lnTo>
                    <a:pt x="7140" y="13419"/>
                  </a:lnTo>
                  <a:lnTo>
                    <a:pt x="5863" y="13419"/>
                  </a:lnTo>
                  <a:lnTo>
                    <a:pt x="5863" y="10840"/>
                  </a:lnTo>
                  <a:close/>
                  <a:moveTo>
                    <a:pt x="8859" y="10840"/>
                  </a:moveTo>
                  <a:lnTo>
                    <a:pt x="8859" y="13419"/>
                  </a:lnTo>
                  <a:lnTo>
                    <a:pt x="7583" y="13419"/>
                  </a:lnTo>
                  <a:lnTo>
                    <a:pt x="7583" y="10840"/>
                  </a:lnTo>
                  <a:close/>
                  <a:moveTo>
                    <a:pt x="12976" y="12117"/>
                  </a:moveTo>
                  <a:lnTo>
                    <a:pt x="12976" y="13419"/>
                  </a:lnTo>
                  <a:lnTo>
                    <a:pt x="11256" y="13419"/>
                  </a:lnTo>
                  <a:lnTo>
                    <a:pt x="11256" y="12117"/>
                  </a:lnTo>
                  <a:close/>
                  <a:moveTo>
                    <a:pt x="3466" y="6098"/>
                  </a:moveTo>
                  <a:lnTo>
                    <a:pt x="3466" y="6515"/>
                  </a:lnTo>
                  <a:lnTo>
                    <a:pt x="1303" y="6515"/>
                  </a:lnTo>
                  <a:lnTo>
                    <a:pt x="1303" y="8677"/>
                  </a:lnTo>
                  <a:lnTo>
                    <a:pt x="3466" y="8677"/>
                  </a:lnTo>
                  <a:lnTo>
                    <a:pt x="3466" y="9094"/>
                  </a:lnTo>
                  <a:lnTo>
                    <a:pt x="1303" y="9094"/>
                  </a:lnTo>
                  <a:lnTo>
                    <a:pt x="1303" y="11257"/>
                  </a:lnTo>
                  <a:lnTo>
                    <a:pt x="3466" y="11257"/>
                  </a:lnTo>
                  <a:lnTo>
                    <a:pt x="3466" y="11700"/>
                  </a:lnTo>
                  <a:lnTo>
                    <a:pt x="1303" y="11700"/>
                  </a:lnTo>
                  <a:lnTo>
                    <a:pt x="1303" y="13836"/>
                  </a:lnTo>
                  <a:lnTo>
                    <a:pt x="3466" y="13836"/>
                  </a:lnTo>
                  <a:lnTo>
                    <a:pt x="3466" y="14279"/>
                  </a:lnTo>
                  <a:lnTo>
                    <a:pt x="860" y="14279"/>
                  </a:lnTo>
                  <a:lnTo>
                    <a:pt x="860" y="6098"/>
                  </a:lnTo>
                  <a:close/>
                  <a:moveTo>
                    <a:pt x="9719" y="13836"/>
                  </a:moveTo>
                  <a:lnTo>
                    <a:pt x="9719" y="14279"/>
                  </a:lnTo>
                  <a:lnTo>
                    <a:pt x="4977" y="14279"/>
                  </a:lnTo>
                  <a:lnTo>
                    <a:pt x="4977" y="13836"/>
                  </a:lnTo>
                  <a:close/>
                  <a:moveTo>
                    <a:pt x="10839" y="8677"/>
                  </a:moveTo>
                  <a:lnTo>
                    <a:pt x="10839" y="14279"/>
                  </a:lnTo>
                  <a:lnTo>
                    <a:pt x="10162" y="14279"/>
                  </a:lnTo>
                  <a:lnTo>
                    <a:pt x="10162" y="13419"/>
                  </a:lnTo>
                  <a:lnTo>
                    <a:pt x="9302" y="13419"/>
                  </a:lnTo>
                  <a:lnTo>
                    <a:pt x="9302" y="10840"/>
                  </a:lnTo>
                  <a:lnTo>
                    <a:pt x="9719" y="10840"/>
                  </a:lnTo>
                  <a:lnTo>
                    <a:pt x="9719" y="9537"/>
                  </a:lnTo>
                  <a:lnTo>
                    <a:pt x="4977" y="9537"/>
                  </a:lnTo>
                  <a:lnTo>
                    <a:pt x="4977" y="10840"/>
                  </a:lnTo>
                  <a:lnTo>
                    <a:pt x="5420" y="10840"/>
                  </a:lnTo>
                  <a:lnTo>
                    <a:pt x="5420" y="13419"/>
                  </a:lnTo>
                  <a:lnTo>
                    <a:pt x="4560" y="13419"/>
                  </a:lnTo>
                  <a:lnTo>
                    <a:pt x="4560" y="14279"/>
                  </a:lnTo>
                  <a:lnTo>
                    <a:pt x="3883" y="14279"/>
                  </a:lnTo>
                  <a:lnTo>
                    <a:pt x="3883" y="8677"/>
                  </a:lnTo>
                  <a:close/>
                  <a:moveTo>
                    <a:pt x="3674" y="1"/>
                  </a:moveTo>
                  <a:lnTo>
                    <a:pt x="3544" y="27"/>
                  </a:lnTo>
                  <a:lnTo>
                    <a:pt x="3414" y="53"/>
                  </a:lnTo>
                  <a:lnTo>
                    <a:pt x="3309" y="131"/>
                  </a:lnTo>
                  <a:lnTo>
                    <a:pt x="3205" y="209"/>
                  </a:lnTo>
                  <a:lnTo>
                    <a:pt x="3127" y="287"/>
                  </a:lnTo>
                  <a:lnTo>
                    <a:pt x="3075" y="418"/>
                  </a:lnTo>
                  <a:lnTo>
                    <a:pt x="3049" y="522"/>
                  </a:lnTo>
                  <a:lnTo>
                    <a:pt x="3023" y="652"/>
                  </a:lnTo>
                  <a:lnTo>
                    <a:pt x="3023" y="1095"/>
                  </a:lnTo>
                  <a:lnTo>
                    <a:pt x="3023" y="1199"/>
                  </a:lnTo>
                  <a:lnTo>
                    <a:pt x="3049" y="1277"/>
                  </a:lnTo>
                  <a:lnTo>
                    <a:pt x="3153" y="1460"/>
                  </a:lnTo>
                  <a:lnTo>
                    <a:pt x="3283" y="1590"/>
                  </a:lnTo>
                  <a:lnTo>
                    <a:pt x="3466" y="1694"/>
                  </a:lnTo>
                  <a:lnTo>
                    <a:pt x="3466" y="3987"/>
                  </a:lnTo>
                  <a:lnTo>
                    <a:pt x="2111" y="4326"/>
                  </a:lnTo>
                  <a:lnTo>
                    <a:pt x="2215" y="4743"/>
                  </a:lnTo>
                  <a:lnTo>
                    <a:pt x="3466" y="4430"/>
                  </a:lnTo>
                  <a:lnTo>
                    <a:pt x="3466" y="5655"/>
                  </a:lnTo>
                  <a:lnTo>
                    <a:pt x="443" y="5655"/>
                  </a:lnTo>
                  <a:lnTo>
                    <a:pt x="443" y="5186"/>
                  </a:lnTo>
                  <a:lnTo>
                    <a:pt x="1798" y="4847"/>
                  </a:lnTo>
                  <a:lnTo>
                    <a:pt x="1694" y="4430"/>
                  </a:lnTo>
                  <a:lnTo>
                    <a:pt x="0" y="4847"/>
                  </a:lnTo>
                  <a:lnTo>
                    <a:pt x="0" y="6098"/>
                  </a:lnTo>
                  <a:lnTo>
                    <a:pt x="443" y="6098"/>
                  </a:lnTo>
                  <a:lnTo>
                    <a:pt x="443" y="14279"/>
                  </a:lnTo>
                  <a:lnTo>
                    <a:pt x="0" y="14279"/>
                  </a:lnTo>
                  <a:lnTo>
                    <a:pt x="0" y="14696"/>
                  </a:lnTo>
                  <a:lnTo>
                    <a:pt x="11699" y="14696"/>
                  </a:lnTo>
                  <a:lnTo>
                    <a:pt x="11699" y="14279"/>
                  </a:lnTo>
                  <a:lnTo>
                    <a:pt x="11256" y="14279"/>
                  </a:lnTo>
                  <a:lnTo>
                    <a:pt x="11256" y="13836"/>
                  </a:lnTo>
                  <a:lnTo>
                    <a:pt x="13419" y="13836"/>
                  </a:lnTo>
                  <a:lnTo>
                    <a:pt x="13419" y="11700"/>
                  </a:lnTo>
                  <a:lnTo>
                    <a:pt x="11256" y="11700"/>
                  </a:lnTo>
                  <a:lnTo>
                    <a:pt x="11256" y="11257"/>
                  </a:lnTo>
                  <a:lnTo>
                    <a:pt x="13419" y="11257"/>
                  </a:lnTo>
                  <a:lnTo>
                    <a:pt x="13419" y="9094"/>
                  </a:lnTo>
                  <a:lnTo>
                    <a:pt x="11256" y="9094"/>
                  </a:lnTo>
                  <a:lnTo>
                    <a:pt x="11256" y="8677"/>
                  </a:lnTo>
                  <a:lnTo>
                    <a:pt x="13419" y="8677"/>
                  </a:lnTo>
                  <a:lnTo>
                    <a:pt x="13419" y="6515"/>
                  </a:lnTo>
                  <a:lnTo>
                    <a:pt x="11256" y="6515"/>
                  </a:lnTo>
                  <a:lnTo>
                    <a:pt x="11256" y="6098"/>
                  </a:lnTo>
                  <a:lnTo>
                    <a:pt x="13836" y="6098"/>
                  </a:lnTo>
                  <a:lnTo>
                    <a:pt x="13836" y="14279"/>
                  </a:lnTo>
                  <a:lnTo>
                    <a:pt x="12976" y="14279"/>
                  </a:lnTo>
                  <a:lnTo>
                    <a:pt x="12976" y="14696"/>
                  </a:lnTo>
                  <a:lnTo>
                    <a:pt x="14696" y="14696"/>
                  </a:lnTo>
                  <a:lnTo>
                    <a:pt x="14696" y="14279"/>
                  </a:lnTo>
                  <a:lnTo>
                    <a:pt x="14279" y="14279"/>
                  </a:lnTo>
                  <a:lnTo>
                    <a:pt x="14279" y="6098"/>
                  </a:lnTo>
                  <a:lnTo>
                    <a:pt x="14696" y="6098"/>
                  </a:lnTo>
                  <a:lnTo>
                    <a:pt x="14696" y="4847"/>
                  </a:lnTo>
                  <a:lnTo>
                    <a:pt x="11256" y="3987"/>
                  </a:lnTo>
                  <a:lnTo>
                    <a:pt x="11256" y="1694"/>
                  </a:lnTo>
                  <a:lnTo>
                    <a:pt x="11439" y="1590"/>
                  </a:lnTo>
                  <a:lnTo>
                    <a:pt x="11569" y="1460"/>
                  </a:lnTo>
                  <a:lnTo>
                    <a:pt x="11647" y="1277"/>
                  </a:lnTo>
                  <a:lnTo>
                    <a:pt x="11673" y="1199"/>
                  </a:lnTo>
                  <a:lnTo>
                    <a:pt x="11699" y="1095"/>
                  </a:lnTo>
                  <a:lnTo>
                    <a:pt x="11699" y="652"/>
                  </a:lnTo>
                  <a:lnTo>
                    <a:pt x="11673" y="522"/>
                  </a:lnTo>
                  <a:lnTo>
                    <a:pt x="11647" y="418"/>
                  </a:lnTo>
                  <a:lnTo>
                    <a:pt x="11569" y="287"/>
                  </a:lnTo>
                  <a:lnTo>
                    <a:pt x="11491" y="209"/>
                  </a:lnTo>
                  <a:lnTo>
                    <a:pt x="11413" y="131"/>
                  </a:lnTo>
                  <a:lnTo>
                    <a:pt x="11282" y="53"/>
                  </a:lnTo>
                  <a:lnTo>
                    <a:pt x="11178" y="27"/>
                  </a:lnTo>
                  <a:lnTo>
                    <a:pt x="110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285;p49">
              <a:extLst>
                <a:ext uri="{FF2B5EF4-FFF2-40B4-BE49-F238E27FC236}">
                  <a16:creationId xmlns:a16="http://schemas.microsoft.com/office/drawing/2014/main" xmlns="" id="{D14B0D93-0146-40A4-8AC8-3F8CD0F95341}"/>
                </a:ext>
              </a:extLst>
            </p:cNvPr>
            <p:cNvSpPr/>
            <p:nvPr/>
          </p:nvSpPr>
          <p:spPr>
            <a:xfrm>
              <a:off x="4143175" y="4134525"/>
              <a:ext cx="86000" cy="86000"/>
            </a:xfrm>
            <a:custGeom>
              <a:avLst/>
              <a:gdLst/>
              <a:ahLst/>
              <a:cxnLst/>
              <a:rect l="l" t="t" r="r" b="b"/>
              <a:pathLst>
                <a:path w="3440" h="3440" extrusionOk="0">
                  <a:moveTo>
                    <a:pt x="2163" y="444"/>
                  </a:moveTo>
                  <a:lnTo>
                    <a:pt x="2163" y="1303"/>
                  </a:lnTo>
                  <a:lnTo>
                    <a:pt x="3023" y="1303"/>
                  </a:lnTo>
                  <a:lnTo>
                    <a:pt x="3023" y="2163"/>
                  </a:lnTo>
                  <a:lnTo>
                    <a:pt x="2163" y="2163"/>
                  </a:lnTo>
                  <a:lnTo>
                    <a:pt x="2163" y="3023"/>
                  </a:lnTo>
                  <a:lnTo>
                    <a:pt x="1303" y="3023"/>
                  </a:lnTo>
                  <a:lnTo>
                    <a:pt x="1303" y="2163"/>
                  </a:lnTo>
                  <a:lnTo>
                    <a:pt x="443" y="2163"/>
                  </a:lnTo>
                  <a:lnTo>
                    <a:pt x="443" y="1303"/>
                  </a:lnTo>
                  <a:lnTo>
                    <a:pt x="1303" y="1303"/>
                  </a:lnTo>
                  <a:lnTo>
                    <a:pt x="1303" y="444"/>
                  </a:lnTo>
                  <a:close/>
                  <a:moveTo>
                    <a:pt x="860" y="1"/>
                  </a:moveTo>
                  <a:lnTo>
                    <a:pt x="860" y="861"/>
                  </a:lnTo>
                  <a:lnTo>
                    <a:pt x="0" y="861"/>
                  </a:lnTo>
                  <a:lnTo>
                    <a:pt x="0" y="2580"/>
                  </a:lnTo>
                  <a:lnTo>
                    <a:pt x="860" y="2580"/>
                  </a:lnTo>
                  <a:lnTo>
                    <a:pt x="860" y="3440"/>
                  </a:lnTo>
                  <a:lnTo>
                    <a:pt x="2580" y="3440"/>
                  </a:lnTo>
                  <a:lnTo>
                    <a:pt x="2580" y="2580"/>
                  </a:lnTo>
                  <a:lnTo>
                    <a:pt x="3440" y="2580"/>
                  </a:lnTo>
                  <a:lnTo>
                    <a:pt x="3440" y="861"/>
                  </a:lnTo>
                  <a:lnTo>
                    <a:pt x="2580" y="861"/>
                  </a:lnTo>
                  <a:lnTo>
                    <a:pt x="25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286;p49">
              <a:extLst>
                <a:ext uri="{FF2B5EF4-FFF2-40B4-BE49-F238E27FC236}">
                  <a16:creationId xmlns:a16="http://schemas.microsoft.com/office/drawing/2014/main" xmlns="" id="{CED11A7E-CD4A-413B-8296-BD91AB29A4B5}"/>
                </a:ext>
              </a:extLst>
            </p:cNvPr>
            <p:cNvSpPr/>
            <p:nvPr/>
          </p:nvSpPr>
          <p:spPr>
            <a:xfrm>
              <a:off x="4251950" y="4128675"/>
              <a:ext cx="10450" cy="11100"/>
            </a:xfrm>
            <a:custGeom>
              <a:avLst/>
              <a:gdLst/>
              <a:ahLst/>
              <a:cxnLst/>
              <a:rect l="l" t="t" r="r" b="b"/>
              <a:pathLst>
                <a:path w="418" h="444" extrusionOk="0">
                  <a:moveTo>
                    <a:pt x="1" y="0"/>
                  </a:moveTo>
                  <a:lnTo>
                    <a:pt x="1" y="443"/>
                  </a:lnTo>
                  <a:lnTo>
                    <a:pt x="418" y="443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287;p49">
              <a:extLst>
                <a:ext uri="{FF2B5EF4-FFF2-40B4-BE49-F238E27FC236}">
                  <a16:creationId xmlns:a16="http://schemas.microsoft.com/office/drawing/2014/main" xmlns="" id="{D9754A90-705D-4B0D-AC36-E432C8FC6F87}"/>
                </a:ext>
              </a:extLst>
            </p:cNvPr>
            <p:cNvSpPr/>
            <p:nvPr/>
          </p:nvSpPr>
          <p:spPr>
            <a:xfrm>
              <a:off x="4251950" y="410717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1" y="0"/>
                  </a:moveTo>
                  <a:lnTo>
                    <a:pt x="1" y="417"/>
                  </a:lnTo>
                  <a:lnTo>
                    <a:pt x="418" y="417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22" name="Содержимое 3">
            <a:extLst>
              <a:ext uri="{FF2B5EF4-FFF2-40B4-BE49-F238E27FC236}">
                <a16:creationId xmlns:a16="http://schemas.microsoft.com/office/drawing/2014/main" xmlns="" id="{B141B83F-9894-4299-902C-548BF1EA82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516718"/>
              </p:ext>
            </p:extLst>
          </p:nvPr>
        </p:nvGraphicFramePr>
        <p:xfrm>
          <a:off x="839416" y="1916832"/>
          <a:ext cx="986509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6740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D04ABEFC-2455-40C4-867A-3C27908B5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4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pic>
        <p:nvPicPr>
          <p:cNvPr id="5" name="Picture 17" descr="Предназначение быть мамой [Ольга Валерьевна Валяева] (fb2) читать онлайн |  КулЛиб электронная библиотека">
            <a:extLst>
              <a:ext uri="{FF2B5EF4-FFF2-40B4-BE49-F238E27FC236}">
                <a16:creationId xmlns:a16="http://schemas.microsoft.com/office/drawing/2014/main" xmlns="" id="{173AFDAD-99E3-4776-9F29-9474A5D8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9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4149081"/>
            <a:ext cx="2410516" cy="2398363"/>
          </a:xfrm>
          <a:prstGeom prst="rect">
            <a:avLst/>
          </a:prstGeom>
          <a:noFill/>
          <a:ln>
            <a:noFill/>
          </a:ln>
          <a:effectLst>
            <a:outerShdw blurRad="1257300" dist="266700" dir="20040000" algn="ctr" rotWithShape="0">
              <a:srgbClr val="000000">
                <a:alpha val="43137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A6DB9A4-109C-4600-A956-7EB4AB8657DC}"/>
              </a:ext>
            </a:extLst>
          </p:cNvPr>
          <p:cNvSpPr/>
          <p:nvPr/>
        </p:nvSpPr>
        <p:spPr>
          <a:xfrm>
            <a:off x="3143672" y="383447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ПО ДЕМОГРАФИИ </a:t>
            </a:r>
            <a:b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(из расчета на 1000 человек)</a:t>
            </a:r>
            <a:endParaRPr lang="ru-RU" sz="2400" dirty="0">
              <a:solidFill>
                <a:srgbClr val="000066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43BEFFAB-5E1F-42AD-B505-605585B63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600" y="2564904"/>
            <a:ext cx="2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смертности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E0343B4A-57B1-4D69-A2BD-1AD5AA768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985293"/>
              </p:ext>
            </p:extLst>
          </p:nvPr>
        </p:nvGraphicFramePr>
        <p:xfrm>
          <a:off x="4694647" y="3019116"/>
          <a:ext cx="2625489" cy="213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0DD37A14-B8B7-4331-B0AE-F51E158A1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342" y="1439671"/>
            <a:ext cx="2281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16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Уровень рождаемости</a:t>
            </a:r>
            <a:endParaRPr lang="ru-RU" sz="1600" b="1" i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B038FB3F-AC1E-44E4-8911-5F77CFD50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574356"/>
              </p:ext>
            </p:extLst>
          </p:nvPr>
        </p:nvGraphicFramePr>
        <p:xfrm>
          <a:off x="839416" y="1916832"/>
          <a:ext cx="3007726" cy="2407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2B2BDCA-EB82-48B1-B58E-382B191E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4927" y="3708321"/>
            <a:ext cx="2134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k-KZ" sz="1600" b="1" i="1" u="sng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Естественный рост </a:t>
            </a:r>
          </a:p>
          <a:p>
            <a:pPr algn="ctr"/>
            <a:r>
              <a:rPr lang="kk-KZ" sz="1600" b="1" i="1" u="sng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sz="1600" b="1" i="1" u="sng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13F24CF9-6081-4CEC-B273-6D03B95E4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406230"/>
              </p:ext>
            </p:extLst>
          </p:nvPr>
        </p:nvGraphicFramePr>
        <p:xfrm>
          <a:off x="8177286" y="4283225"/>
          <a:ext cx="3031282" cy="209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3" name="Picture 6" descr="иллюстрация японской семьи - многодетная семья stock illustrations">
            <a:extLst>
              <a:ext uri="{FF2B5EF4-FFF2-40B4-BE49-F238E27FC236}">
                <a16:creationId xmlns:a16="http://schemas.microsoft.com/office/drawing/2014/main" xmlns="" id="{C944C167-C249-4E36-BBD8-E7110FA3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727" y="1399037"/>
            <a:ext cx="2406833" cy="2064684"/>
          </a:xfrm>
          <a:prstGeom prst="rect">
            <a:avLst/>
          </a:prstGeom>
          <a:noFill/>
          <a:ln>
            <a:noFill/>
          </a:ln>
          <a:effectLst>
            <a:outerShdw blurRad="723900" dist="50800" dir="5400000" algn="ctr" rotWithShape="0">
              <a:srgbClr val="000000">
                <a:alpha val="43137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1994980E-9AF4-4E05-AF8B-BF772F4D7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F2FBFD0D-6459-4034-AC79-48A7E6213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072214"/>
              </p:ext>
            </p:extLst>
          </p:nvPr>
        </p:nvGraphicFramePr>
        <p:xfrm>
          <a:off x="623392" y="1119390"/>
          <a:ext cx="10369152" cy="511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Google Shape;509;p31">
            <a:extLst>
              <a:ext uri="{FF2B5EF4-FFF2-40B4-BE49-F238E27FC236}">
                <a16:creationId xmlns:a16="http://schemas.microsoft.com/office/drawing/2014/main" xmlns="" id="{A241227B-3CE0-4E8F-B421-50E15CA483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3139" y="449308"/>
            <a:ext cx="7704000" cy="84395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90488" fontAlgn="base">
              <a:spcAft>
                <a:spcPct val="0"/>
              </a:spcAft>
            </a:pP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 смертности в сравнении 12 месяцев 202</a:t>
            </a:r>
            <a:r>
              <a:rPr lang="en-US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202</a:t>
            </a:r>
            <a:r>
              <a:rPr lang="en-US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Google Shape;509;p31">
            <a:extLst>
              <a:ext uri="{FF2B5EF4-FFF2-40B4-BE49-F238E27FC236}">
                <a16:creationId xmlns:a16="http://schemas.microsoft.com/office/drawing/2014/main" xmlns="" id="{9CC03710-E61B-4559-8DD3-C13F4E7CF0C5}"/>
              </a:ext>
            </a:extLst>
          </p:cNvPr>
          <p:cNvSpPr txBox="1">
            <a:spLocks/>
          </p:cNvSpPr>
          <p:nvPr/>
        </p:nvSpPr>
        <p:spPr>
          <a:xfrm>
            <a:off x="7375660" y="1293267"/>
            <a:ext cx="3816424" cy="115212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90488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2023г. - Из 195 умерших – 29 (14,8%) </a:t>
            </a:r>
          </a:p>
          <a:p>
            <a:pPr indent="90488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трудоспособный возраст</a:t>
            </a:r>
          </a:p>
          <a:p>
            <a:pPr indent="90488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2024г. – Из 170 умерших 25(14,7%) </a:t>
            </a:r>
          </a:p>
          <a:p>
            <a:pPr indent="90488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трудоспособный возраст</a:t>
            </a:r>
          </a:p>
        </p:txBody>
      </p:sp>
      <p:sp>
        <p:nvSpPr>
          <p:cNvPr id="8" name="Google Shape;509;p31">
            <a:extLst>
              <a:ext uri="{FF2B5EF4-FFF2-40B4-BE49-F238E27FC236}">
                <a16:creationId xmlns:a16="http://schemas.microsoft.com/office/drawing/2014/main" xmlns="" id="{DA560904-4CDE-4FE9-8D29-CAA26AEF6F49}"/>
              </a:ext>
            </a:extLst>
          </p:cNvPr>
          <p:cNvSpPr txBox="1">
            <a:spLocks/>
          </p:cNvSpPr>
          <p:nvPr/>
        </p:nvSpPr>
        <p:spPr>
          <a:xfrm>
            <a:off x="2135988" y="6118037"/>
            <a:ext cx="7920024" cy="42572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90488" algn="ctr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Количество умерших на дому составляет - </a:t>
            </a:r>
            <a:r>
              <a:rPr lang="en-US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94</a:t>
            </a:r>
            <a:r>
              <a:rPr lang="ru-RU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случая (5</a:t>
            </a:r>
            <a:r>
              <a:rPr lang="en-US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lang="ru-RU" alt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,3%).</a:t>
            </a:r>
          </a:p>
        </p:txBody>
      </p:sp>
      <p:sp>
        <p:nvSpPr>
          <p:cNvPr id="9" name="Google Shape;509;p31">
            <a:extLst>
              <a:ext uri="{FF2B5EF4-FFF2-40B4-BE49-F238E27FC236}">
                <a16:creationId xmlns:a16="http://schemas.microsoft.com/office/drawing/2014/main" xmlns="" id="{A7B288C9-B32B-4A5B-9128-AF1AF13E426E}"/>
              </a:ext>
            </a:extLst>
          </p:cNvPr>
          <p:cNvSpPr txBox="1">
            <a:spLocks/>
          </p:cNvSpPr>
          <p:nvPr/>
        </p:nvSpPr>
        <p:spPr>
          <a:xfrm>
            <a:off x="7380556" y="2586534"/>
            <a:ext cx="3816424" cy="115212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90488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1 месте – ЗНС – 35,2%</a:t>
            </a:r>
          </a:p>
          <a:p>
            <a:pPr indent="90488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2 месте БСК – 18,2%</a:t>
            </a:r>
          </a:p>
          <a:p>
            <a:pPr indent="90488" defTabSz="342900" fontAlgn="base">
              <a:spcBef>
                <a:spcPct val="0"/>
              </a:spcBef>
              <a:spcAft>
                <a:spcPct val="0"/>
              </a:spcAft>
              <a:buSzPts val="3500"/>
              <a:defRPr/>
            </a:pPr>
            <a:r>
              <a:rPr lang="ru-RU" altLang="ru-RU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3 месте Онкология – 14,7%</a:t>
            </a:r>
          </a:p>
        </p:txBody>
      </p:sp>
    </p:spTree>
    <p:extLst>
      <p:ext uri="{BB962C8B-B14F-4D97-AF65-F5344CB8AC3E}">
        <p14:creationId xmlns:p14="http://schemas.microsoft.com/office/powerpoint/2010/main" val="3178347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074EA084-4DF2-4F14-8A1C-84A61CCF0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14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3BF8CEAD-FB85-4469-9061-37E70D714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75986"/>
              </p:ext>
            </p:extLst>
          </p:nvPr>
        </p:nvGraphicFramePr>
        <p:xfrm>
          <a:off x="1055440" y="818404"/>
          <a:ext cx="10081118" cy="556292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0737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0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86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86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725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Всего заболеваний 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Код по МКБ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2023г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Times New Roman" panose="02020603050405020304" pitchFamily="18" charset="0"/>
                        </a:rPr>
                        <a:t>2024г</a:t>
                      </a:r>
                      <a:endParaRPr lang="ru-RU" sz="1200" b="1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Общая заболеваемость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А00-Т98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32342</a:t>
                      </a:r>
                      <a:endParaRPr lang="ru-RU" sz="1200" b="1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36559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2141676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из них: Болезни крови, кроветворных органов ….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D50-D89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281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337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 том числе - анемия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D50-D53,                 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252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256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79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Эндокринные болезни, расстройства питания и обмена веществ,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Е00-Е90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3771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4525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 том числе - ожирение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Е66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17680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нервной системы, в том числе: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G00-G99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2169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2494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485872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Болезнь Паркинсона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347519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глаза и его придаточного аппарата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H00-H59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1973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2268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7722565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уха и сосцевидного отростка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Н60-Н95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786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903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0092533"/>
                  </a:ext>
                </a:extLst>
              </a:tr>
              <a:tr h="260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системы кровообращения, в том числе: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I00-I99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8727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10036</a:t>
                      </a:r>
                      <a:endParaRPr lang="ru-RU" sz="1200" b="1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2766537"/>
                  </a:ext>
                </a:extLst>
              </a:tr>
              <a:tr h="2605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острый инфаркт миокарда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-I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321404"/>
                  </a:ext>
                </a:extLst>
              </a:tr>
              <a:tr h="2605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ИБС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-I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50,9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403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4362629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органов дыхания, в том числе: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J00-J99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3463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3982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3086024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пневмонии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J12-J16, J18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83714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мочеполовой системы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N00-N99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1704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1959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2676643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кожи и подкожной клетчатки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L00-L99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632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1586040"/>
                  </a:ext>
                </a:extLst>
              </a:tr>
              <a:tr h="27447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костно-мышечной системы и соединительной ткани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M00-M99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3767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4332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442521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органов пищеварения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K00-K93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2915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3352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1280278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Фиброз и цирроз печени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74-</a:t>
                      </a: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74,6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3779655"/>
                  </a:ext>
                </a:extLst>
              </a:tr>
              <a:tr h="26052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Травмы и отравления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S00-T88</a:t>
                      </a:r>
                      <a:endParaRPr lang="ru-RU" sz="1200" b="1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935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223834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62484EB1-4605-41DA-AA1B-A1E98A733B1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098170" y="212716"/>
            <a:ext cx="79956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4E67C8">
                    <a:lumMod val="75000"/>
                  </a:srgb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заболеваемости среди взрослого населения</a:t>
            </a:r>
            <a:endParaRPr lang="ru-RU" altLang="ru-RU" sz="2400" b="1" dirty="0">
              <a:solidFill>
                <a:srgbClr val="4E67C8">
                  <a:lumMod val="75000"/>
                </a:srgbClr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1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074EA084-4DF2-4F14-8A1C-84A61CCF0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4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3BF8CEAD-FB85-4469-9061-37E70D714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040244"/>
              </p:ext>
            </p:extLst>
          </p:nvPr>
        </p:nvGraphicFramePr>
        <p:xfrm>
          <a:off x="1127448" y="887094"/>
          <a:ext cx="9865096" cy="549423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943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0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02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02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359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Всего заболеваний 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Код по МКБ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2023г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Times New Roman" panose="02020603050405020304" pitchFamily="18" charset="0"/>
                        </a:rPr>
                        <a:t>2024г</a:t>
                      </a:r>
                      <a:endParaRPr lang="ru-RU" sz="1200" b="1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Общая заболеваемость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А00-Т98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25285</a:t>
                      </a:r>
                      <a:endParaRPr lang="ru-RU" sz="1200" b="1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29313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2141676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из них: Болезни крови, кроветворных органов ….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D50-D89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384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567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 том числе - анемия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D50-D53,                 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323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739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Эндокринные болезни, расстройства питания и обмена веществ,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Е00-Е90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368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 том числе - рахит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E55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4829948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 том числе - ожирение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Е66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17680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нервной системы, в том числе: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G00-G99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1488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1711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485872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Детский церебральный паралич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347519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глаза и его придаточного аппарата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H00-H59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952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1094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7722565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уха и сосцевидного отростка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Н60-Н95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718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825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0092533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двухсторонняя потеря слуха, тугоухость степени, глухота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H90, H91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7025700"/>
                  </a:ext>
                </a:extLst>
              </a:tr>
              <a:tr h="235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системы кровообращения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2766537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органов дыхания, в том числе: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J00-J99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12775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14691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3086024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пневмонии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J12-J16, J18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62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83714"/>
                  </a:ext>
                </a:extLst>
              </a:tr>
              <a:tr h="235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органов пищеварения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K00-K93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1971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2266</a:t>
                      </a:r>
                      <a:endParaRPr lang="ru-RU" sz="1200" b="1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2514133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мочеполовой системы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N00-N99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603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693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2676643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кожи и подкожной клетчатки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L00-L99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1259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1447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1586040"/>
                  </a:ext>
                </a:extLst>
              </a:tr>
              <a:tr h="24787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Болезни костно-мышечной системы и соединительной ткани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M00-M99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878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1009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442521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Врожденные аномалии, в том числе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Q00-Q99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510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586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1280278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нервной системы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Q00-Q07,9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3779655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врожденные аномалии сердца и системы кровообращения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Q20-Q28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2914095"/>
                  </a:ext>
                </a:extLst>
              </a:tr>
              <a:tr h="2352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хромосомные аномалии (Синдром Дауна)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Q90</a:t>
                      </a:r>
                      <a:endParaRPr lang="ru-RU" sz="1200" b="0" dirty="0">
                        <a:effectLst/>
                        <a:latin typeface="Candara" panose="020E050203030302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74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EA5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ndara" panose="020E0502030303020204" pitchFamily="34" charset="0"/>
                          <a:ea typeface="Times New Roman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74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0690222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62484EB1-4605-41DA-AA1B-A1E98A733B1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098170" y="212716"/>
            <a:ext cx="79956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4E67C8">
                    <a:lumMod val="75000"/>
                  </a:srgb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заболеваемости среди детского населения</a:t>
            </a:r>
            <a:endParaRPr lang="ru-RU" altLang="ru-RU" sz="2400" b="1" dirty="0">
              <a:solidFill>
                <a:srgbClr val="4E67C8">
                  <a:lumMod val="75000"/>
                </a:srgbClr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2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7396BEFE-DF37-4FE5-8EEF-8713D37CE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4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6" name="Group 2">
            <a:extLst>
              <a:ext uri="{FF2B5EF4-FFF2-40B4-BE49-F238E27FC236}">
                <a16:creationId xmlns:a16="http://schemas.microsoft.com/office/drawing/2014/main" xmlns="" id="{BB0ECAB3-A1A3-4174-9132-D141C9976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14349"/>
              </p:ext>
            </p:extLst>
          </p:nvPr>
        </p:nvGraphicFramePr>
        <p:xfrm>
          <a:off x="1055440" y="1340768"/>
          <a:ext cx="10081120" cy="1944216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8544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8066">
                  <a:extLst>
                    <a:ext uri="{9D8B030D-6E8A-4147-A177-3AD203B41FA5}">
                      <a16:colId xmlns:a16="http://schemas.microsoft.com/office/drawing/2014/main" xmlns="" val="1124690635"/>
                    </a:ext>
                  </a:extLst>
                </a:gridCol>
                <a:gridCol w="2068066">
                  <a:extLst>
                    <a:ext uri="{9D8B030D-6E8A-4147-A177-3AD203B41FA5}">
                      <a16:colId xmlns:a16="http://schemas.microsoft.com/office/drawing/2014/main" xmlns="" val="955323425"/>
                    </a:ext>
                  </a:extLst>
                </a:gridCol>
                <a:gridCol w="2068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2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9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Microsoft YaHei" charset="-122"/>
                          <a:cs typeface="Times New Roman" panose="02020603050405020304" pitchFamily="18" charset="0"/>
                        </a:rPr>
                        <a:t>Диспансеризация</a:t>
                      </a:r>
                    </a:p>
                  </a:txBody>
                  <a:tcPr marL="68580" marR="68580" marT="61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Количество на начало периода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Количество взятых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Количество снятых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Количество на конец периода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80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7004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1523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1490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7038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643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2024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66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7038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66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1358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66"/>
                          </a:solidFill>
                          <a:latin typeface="+mn-lt"/>
                        </a:rPr>
                        <a:t>1422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66"/>
                          </a:solidFill>
                          <a:latin typeface="+mn-lt"/>
                        </a:rPr>
                        <a:t>7001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D49435CB-FB5C-4815-9C91-3CFC1AE1EFC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098171" y="548681"/>
            <a:ext cx="79956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4E67C8">
                    <a:lumMod val="75000"/>
                  </a:srgb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Движение диспансерных пациентов</a:t>
            </a:r>
            <a:endParaRPr lang="ru-RU" altLang="ru-RU" sz="2400" b="1" dirty="0">
              <a:solidFill>
                <a:srgbClr val="4E67C8">
                  <a:lumMod val="75000"/>
                </a:srgbClr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04D27E-EBD9-4818-9FC1-489670929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573017"/>
            <a:ext cx="5723190" cy="286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71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xmlns="" id="{3C00C777-A04E-096A-9340-939D4380F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09" name="Google Shape;509;p31"/>
          <p:cNvSpPr txBox="1">
            <a:spLocks noGrp="1"/>
          </p:cNvSpPr>
          <p:nvPr>
            <p:ph type="title"/>
          </p:nvPr>
        </p:nvSpPr>
        <p:spPr>
          <a:xfrm>
            <a:off x="3359696" y="482397"/>
            <a:ext cx="7254590" cy="86409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ТУБЕРКУЛЁЗ</a:t>
            </a:r>
            <a:b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состоянию </a:t>
            </a:r>
            <a:r>
              <a:rPr lang="ru-RU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месяцев 2023 - </a:t>
            </a: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altLang="ru-RU" sz="2400" b="1" spc="50" dirty="0">
              <a:ln w="19050" cmpd="sng">
                <a:solidFill>
                  <a:srgbClr val="4E67C8">
                    <a:lumMod val="50000"/>
                  </a:srgbClr>
                </a:solidFill>
                <a:prstDash val="solid"/>
              </a:ln>
              <a:solidFill>
                <a:srgbClr val="000066"/>
              </a:solidFill>
              <a:effectLst>
                <a:glow rad="38100">
                  <a:srgbClr val="4E67C8">
                    <a:alpha val="40000"/>
                  </a:srgb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923481"/>
              </p:ext>
            </p:extLst>
          </p:nvPr>
        </p:nvGraphicFramePr>
        <p:xfrm>
          <a:off x="1343472" y="1844824"/>
          <a:ext cx="9505056" cy="3826548"/>
        </p:xfrm>
        <a:graphic>
          <a:graphicData uri="http://schemas.openxmlformats.org/drawingml/2006/table">
            <a:tbl>
              <a:tblPr firstRow="1" bandCol="1">
                <a:tableStyleId>{B301B821-A1FF-4177-AEE7-76D212191A09}</a:tableStyleId>
              </a:tblPr>
              <a:tblGrid>
                <a:gridCol w="2426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8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7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612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405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Пороговое значение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610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Заболеваемость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новых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случаев (17,6%)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5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новых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случаев (8,9%)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kk-KZ" sz="15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значения показателя отчетного периода по сравнению с предыдущим на 8,7 %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7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Смертность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118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бактериоскопическим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методом </a:t>
                      </a:r>
                    </a:p>
                    <a:p>
                      <a:pPr algn="ctr"/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(ВОЗ 5-10%)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(+) из 66</a:t>
                      </a: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0,6%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(+) из 72</a:t>
                      </a:r>
                    </a:p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6,9%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ru-RU" sz="15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городского показателя</a:t>
                      </a:r>
                      <a:endParaRPr lang="ru-RU" sz="15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77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запущенных случаев туберкулеза</a:t>
                      </a:r>
                      <a:endParaRPr lang="ru-RU" sz="15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885F25-970C-4985-BD63-158D2F9A02F8}"/>
              </a:ext>
            </a:extLst>
          </p:cNvPr>
          <p:cNvSpPr txBox="1"/>
          <p:nvPr/>
        </p:nvSpPr>
        <p:spPr>
          <a:xfrm>
            <a:off x="1343472" y="5738848"/>
            <a:ext cx="950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Кабинетом НКЛ охвачено 11 человек.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ФГ по Медеускому району подлежало – 19904 – 100%, по Жетысускому району подлежало – 1832 – 100%. Охват социальной помощи больным ТБ составил 100% (7 человек).</a:t>
            </a:r>
            <a:endParaRPr 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92A224-96A6-4B55-97DB-E839A26517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56" y="113562"/>
            <a:ext cx="1617700" cy="16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xmlns="" id="{4B5CBF41-9258-1360-D487-B67AB4EAA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402860069"/>
              </p:ext>
            </p:extLst>
          </p:nvPr>
        </p:nvGraphicFramePr>
        <p:xfrm>
          <a:off x="479376" y="1268760"/>
          <a:ext cx="8640959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1945961" y="404664"/>
            <a:ext cx="8208912" cy="864096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  <a:t>ОНКОЛОГИЯ по итогам 12 месяцев 202</a:t>
            </a:r>
            <a:r>
              <a:rPr lang="en-US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  <a:t>3</a:t>
            </a: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  <a:t> – 202</a:t>
            </a:r>
            <a:r>
              <a:rPr lang="en-US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  <a:t>4</a:t>
            </a: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  <a:t>г.г.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A7ADC3-261E-4602-829E-CE069A737E54}"/>
              </a:ext>
            </a:extLst>
          </p:cNvPr>
          <p:cNvSpPr txBox="1"/>
          <p:nvPr/>
        </p:nvSpPr>
        <p:spPr>
          <a:xfrm>
            <a:off x="9048328" y="1431891"/>
            <a:ext cx="2664296" cy="4247317"/>
          </a:xfrm>
          <a:prstGeom prst="rect">
            <a:avLst/>
          </a:prstGeom>
          <a:noFill/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рост заболеваемости на 5,6% за счет выявления заболевания на ранней стадии.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показателя смертности на 18,3%.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впервые выявленных больных с </a:t>
            </a:r>
            <a:r>
              <a:rPr lang="en-US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стадией на 44,3%.</a:t>
            </a:r>
          </a:p>
          <a:p>
            <a:endParaRPr lang="ru-RU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41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55C648BB-A600-9C65-79A6-C38268DC8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700" y="225014"/>
            <a:ext cx="8296600" cy="896144"/>
          </a:xfrm>
        </p:spPr>
        <p:txBody>
          <a:bodyPr>
            <a:normAutofit fontScale="90000"/>
          </a:bodyPr>
          <a:lstStyle/>
          <a:p>
            <a:pPr lvl="0" algn="ctr"/>
            <a:r>
              <a:rPr lang="kk-KZ" altLang="ru-RU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  <a:t/>
            </a:r>
            <a:br>
              <a:rPr lang="kk-KZ" altLang="ru-RU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</a:br>
            <a:r>
              <a:rPr lang="kk-KZ" alt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Changa"/>
              </a:rPr>
              <a:t>ОНКОЛОГИЯ за 12 месяцев 2024 год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1179060"/>
            <a:ext cx="10657184" cy="426616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18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2024г.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По онкологии  - 4 запущенных случая визуальной локализации (3-4 стадии): </a:t>
            </a:r>
            <a:b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- 1 случай Рак шеи (ранее состоящая </a:t>
            </a:r>
            <a:r>
              <a:rPr lang="en-US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щитовидной железы);</a:t>
            </a:r>
            <a:b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- 2 случая РМЖ – прибыли из области;</a:t>
            </a:r>
            <a:b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- 1 случай РМЖ выявлен при скрининге;</a:t>
            </a:r>
            <a:b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2023г.</a:t>
            </a: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b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628BA"/>
                </a:solidFill>
                <a:latin typeface="Times New Roman" pitchFamily="18" charset="0"/>
                <a:cs typeface="Times New Roman" pitchFamily="18" charset="0"/>
              </a:rPr>
              <a:t>        По онкологии – </a:t>
            </a: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 визуальной локализации (3-4 стадии) –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7,1%</a:t>
            </a: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b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- 3 случая – Рак молочной железы</a:t>
            </a:r>
            <a:r>
              <a:rPr kumimoji="0" lang="ru-RU" sz="1800" i="0" u="none" strike="noStrike" kern="0" cap="none" spc="0" normalizeH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(2 случая позднее обращение пациентов, 1 случай переезд из области)</a:t>
            </a:r>
            <a:br>
              <a:rPr kumimoji="0" lang="ru-RU" sz="1800" i="0" u="none" strike="noStrike" kern="0" cap="none" spc="0" normalizeH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>
                <a:solidFill>
                  <a:srgbClr val="0628BA"/>
                </a:solidFill>
                <a:latin typeface="Times New Roman" pitchFamily="18" charset="0"/>
                <a:cs typeface="Times New Roman" pitchFamily="18" charset="0"/>
              </a:rPr>
              <a:t>- 1 случай Рак предстательной железы (перевод с ГП №16 без взятия на Д-учет)</a:t>
            </a:r>
            <a:br>
              <a:rPr lang="ru-RU" sz="1800" kern="0" dirty="0">
                <a:solidFill>
                  <a:srgbClr val="0628B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- 1 случай перевод из г. Астана;</a:t>
            </a:r>
            <a:b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628B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1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55C648BB-A600-9C65-79A6-C38268DC8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31496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9" name="Google Shape;509;p31">
            <a:extLst>
              <a:ext uri="{FF2B5EF4-FFF2-40B4-BE49-F238E27FC236}">
                <a16:creationId xmlns:a16="http://schemas.microsoft.com/office/drawing/2014/main" xmlns="" id="{8B32E33E-08C3-4E6B-888C-B53AE490F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565" y="123478"/>
            <a:ext cx="9372872" cy="7852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kk-KZ" alt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ИНВАЛИДНОСТЬ </a:t>
            </a:r>
            <a:endParaRPr lang="ru-RU" altLang="ru-RU" sz="2800" b="1" kern="1200" spc="50" dirty="0">
              <a:ln w="19050" cmpd="sng">
                <a:solidFill>
                  <a:srgbClr val="4E67C8">
                    <a:lumMod val="50000"/>
                  </a:srgbClr>
                </a:solidFill>
                <a:prstDash val="solid"/>
              </a:ln>
              <a:solidFill>
                <a:srgbClr val="000066"/>
              </a:solidFill>
              <a:effectLst>
                <a:glow rad="38100">
                  <a:srgbClr val="4E67C8">
                    <a:alpha val="40000"/>
                  </a:srgb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6439596-FEAD-419D-BA7F-31647F6F2829}"/>
              </a:ext>
            </a:extLst>
          </p:cNvPr>
          <p:cNvSpPr/>
          <p:nvPr/>
        </p:nvSpPr>
        <p:spPr>
          <a:xfrm>
            <a:off x="3143672" y="705160"/>
            <a:ext cx="7428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Первичный выход на инвалидность (трудоспособного возраста)</a:t>
            </a:r>
            <a:endParaRPr lang="ru-RU" sz="1800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Google Shape;398;p49">
            <a:extLst>
              <a:ext uri="{FF2B5EF4-FFF2-40B4-BE49-F238E27FC236}">
                <a16:creationId xmlns:a16="http://schemas.microsoft.com/office/drawing/2014/main" xmlns="" id="{CD9BF9B9-E1B3-4D57-A43C-E39B7C4A3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337556"/>
              </p:ext>
            </p:extLst>
          </p:nvPr>
        </p:nvGraphicFramePr>
        <p:xfrm>
          <a:off x="1409564" y="1074492"/>
          <a:ext cx="9372872" cy="5537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248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34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45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4897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sz="12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0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За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12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мес. 2024г.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За 12 мес. 2023г.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361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Всего инвалидов	                     </a:t>
                      </a: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619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241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619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265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 группа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27</a:t>
                      </a: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29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группа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122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Times New Roman"/>
                        </a:rPr>
                        <a:t>127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 группа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92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109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Трудоспособный возраст</a:t>
                      </a: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619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121-50%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6195" lvl="0" indent="-6350" algn="ctr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124-46,7%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Из них первичный выход на инвалидность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3175" marR="0" lvl="0" indent="-3175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41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3175" marR="0" lvl="0" indent="-3175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4</a:t>
                      </a: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2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rgbClr val="FFFF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Из них:</a:t>
                      </a:r>
                      <a:endParaRPr sz="1600" b="1" dirty="0">
                        <a:solidFill>
                          <a:srgbClr val="FFFF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Онкология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19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20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Терапия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6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4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БСК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4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3365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5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Невропатология</a:t>
                      </a: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8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3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Офтальмология, отоларингология  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43180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43180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5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Хирургия </a:t>
                      </a:r>
                      <a:endParaRPr lang="ru-RU" sz="16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1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Times New Roman"/>
                        </a:rPr>
                        <a:t>3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Туберкулез</a:t>
                      </a:r>
                      <a:endParaRPr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  <a:sym typeface="Times New Roman"/>
                        </a:rPr>
                        <a:t>2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Реабилитация полная</a:t>
                      </a:r>
                      <a:endParaRPr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20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11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4834">
                <a:tc>
                  <a:txBody>
                    <a:bodyPr/>
                    <a:lstStyle/>
                    <a:p>
                      <a:pPr marL="6350" marR="0" lvl="0" indent="-63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Реабилитация частичная</a:t>
                      </a:r>
                      <a:endParaRPr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17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tc>
                  <a:txBody>
                    <a:bodyPr/>
                    <a:lstStyle/>
                    <a:p>
                      <a:pPr marL="6350" marR="43815" lvl="0" indent="-635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sym typeface="Times New Roman"/>
                        </a:rPr>
                        <a:t>18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  <a:sym typeface="Times New Roman"/>
                      </a:endParaRPr>
                    </a:p>
                  </a:txBody>
                  <a:tcPr marL="68575" marR="32375" marT="380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98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A2B8EBB3-AE53-4F5E-88C9-46C8CAD36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" name="Google Shape;491;p30">
            <a:extLst>
              <a:ext uri="{FF2B5EF4-FFF2-40B4-BE49-F238E27FC236}">
                <a16:creationId xmlns:a16="http://schemas.microsoft.com/office/drawing/2014/main" xmlns="" id="{09D1BDD7-3875-4311-8893-0231CF03D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0004" y="548680"/>
            <a:ext cx="7704000" cy="6480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 algn="ctr"/>
            <a:r>
              <a:rPr lang="kk-KZ" alt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ПРЕДПРИЯТИЯ</a:t>
            </a:r>
            <a:endParaRPr sz="2800" b="1" dirty="0">
              <a:solidFill>
                <a:srgbClr val="000066"/>
              </a:solidFill>
            </a:endParaRPr>
          </a:p>
        </p:txBody>
      </p:sp>
      <p:sp>
        <p:nvSpPr>
          <p:cNvPr id="6" name="Google Shape;492;p30">
            <a:extLst>
              <a:ext uri="{FF2B5EF4-FFF2-40B4-BE49-F238E27FC236}">
                <a16:creationId xmlns:a16="http://schemas.microsoft.com/office/drawing/2014/main" xmlns="" id="{8BE4AF4F-20A6-4576-A206-3F5B96BD8CDE}"/>
              </a:ext>
            </a:extLst>
          </p:cNvPr>
          <p:cNvSpPr txBox="1">
            <a:spLocks/>
          </p:cNvSpPr>
          <p:nvPr/>
        </p:nvSpPr>
        <p:spPr>
          <a:xfrm>
            <a:off x="1343472" y="1340768"/>
            <a:ext cx="9145016" cy="17281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71463">
              <a:buNone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КГП на ПХВ «Городская Поликлиника №1» оказывает амбулаторно-поликлиническую помощь взрослому и детскому населению и находится по адресу: </a:t>
            </a:r>
          </a:p>
          <a:p>
            <a:pPr marL="0" indent="271463">
              <a:buNone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Алматы, Медеуский район, ул. Гоголя, 53. </a:t>
            </a:r>
          </a:p>
          <a:p>
            <a:pPr marL="0" indent="271463">
              <a:buNone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Также функционирует детское отделение, которое находится по адресу: </a:t>
            </a:r>
          </a:p>
          <a:p>
            <a:pPr marL="0" indent="271463">
              <a:buNone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Алматы, Медеуский район, ул. Пушкина, 26.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  <p:graphicFrame>
        <p:nvGraphicFramePr>
          <p:cNvPr id="7" name="Google Shape;493;p30">
            <a:extLst>
              <a:ext uri="{FF2B5EF4-FFF2-40B4-BE49-F238E27FC236}">
                <a16:creationId xmlns:a16="http://schemas.microsoft.com/office/drawing/2014/main" xmlns="" id="{C19F8BD7-2F3D-4D2B-9795-C820EC85A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824201"/>
              </p:ext>
            </p:extLst>
          </p:nvPr>
        </p:nvGraphicFramePr>
        <p:xfrm>
          <a:off x="1343472" y="3139373"/>
          <a:ext cx="9865096" cy="34137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238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412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2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В поликлинике функционируют: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600" b="1" i="0" u="sng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71450" indent="-171450">
                        <a:spcBef>
                          <a:spcPts val="0"/>
                        </a:spcBef>
                        <a:buClrTx/>
                        <a:buSzTx/>
                        <a:buFont typeface="Wingdings" pitchFamily="2" charset="2"/>
                        <a:buChar char="Ø"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терапевтическое отделение;</a:t>
                      </a:r>
                    </a:p>
                    <a:p>
                      <a:pPr marL="171450" marR="0" lvl="0" indent="-1714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педиатрическое отделение;</a:t>
                      </a:r>
                    </a:p>
                    <a:p>
                      <a:pPr marL="171450" marR="0" lvl="0" indent="-1714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отделение специализированной помощи;</a:t>
                      </a:r>
                    </a:p>
                    <a:p>
                      <a:pPr marL="171450" marR="0" lvl="0" indent="-1714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физиотерапевтическое отделение;</a:t>
                      </a:r>
                    </a:p>
                    <a:p>
                      <a:pPr marL="171450" marR="0" lvl="0" indent="-1714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рентгенологическое отделение;</a:t>
                      </a:r>
                    </a:p>
                    <a:p>
                      <a:pPr marL="171450" marR="0" lvl="0" indent="-1714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женская консультация;</a:t>
                      </a:r>
                    </a:p>
                    <a:p>
                      <a:pPr marL="171450" marR="0" lvl="0" indent="-1714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кабинет УЗИ;</a:t>
                      </a:r>
                    </a:p>
                    <a:p>
                      <a:pPr marL="171450" marR="0" lvl="0" indent="-1714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кабинет функциональной диагностики;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кабинет планирования семьи;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0" marB="0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кабинет здорового ребенка;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кабинет пожилого человека;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отделение реабилитации;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ClrTx/>
                        <a:buSzTx/>
                        <a:buFont typeface="Wingdings" pitchFamily="2" charset="2"/>
                        <a:buChar char="Ø"/>
                        <a:defRPr/>
                      </a:pPr>
                      <a:r>
                        <a:rPr lang="ru-RU" sz="1600" kern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отделение профилактики и социально-психологической помощи (имеется комната релаксации);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ClrTx/>
                        <a:buSzTx/>
                        <a:buFont typeface="Wingdings" pitchFamily="2" charset="2"/>
                        <a:buChar char="Ø"/>
                        <a:defRPr/>
                      </a:pPr>
                      <a:r>
                        <a:rPr lang="ru-RU" sz="1600" kern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дневной стационар на 20 коек;</a:t>
                      </a:r>
                    </a:p>
                    <a:p>
                      <a:pPr marL="171450" indent="-171450">
                        <a:spcBef>
                          <a:spcPts val="0"/>
                        </a:spcBef>
                        <a:buClrTx/>
                        <a:buSzTx/>
                        <a:buFont typeface="Wingdings" pitchFamily="2" charset="2"/>
                        <a:buChar char="Ø"/>
                        <a:defRPr/>
                      </a:pPr>
                      <a:r>
                        <a:rPr lang="ru-RU" sz="1600" kern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платное отделение (в том числе, стоматологический кабинет)</a:t>
                      </a:r>
                      <a:r>
                        <a:rPr lang="ru-RU" sz="1600" kern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. </a:t>
                      </a:r>
                    </a:p>
                  </a:txBody>
                  <a:tcPr marL="91425" marR="91425" marT="0" marB="0" anchor="ctr">
                    <a:lnL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29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sng" dirty="0">
                        <a:solidFill>
                          <a:schemeClr val="lt1"/>
                        </a:solidFill>
                        <a:latin typeface="Gothic A1"/>
                        <a:ea typeface="Gothic A1"/>
                        <a:cs typeface="Gothic A1"/>
                        <a:sym typeface="Gothic A1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600" dirty="0">
                        <a:solidFill>
                          <a:schemeClr val="lt1"/>
                        </a:solidFill>
                        <a:latin typeface="Gothic A1"/>
                        <a:ea typeface="Gothic A1"/>
                        <a:cs typeface="Gothic A1"/>
                        <a:sym typeface="Gothic A1"/>
                      </a:endParaRPr>
                    </a:p>
                  </a:txBody>
                  <a:tcPr marL="91425" marR="91425" marT="0" marB="0" anchor="ctr">
                    <a:lnL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593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55C648BB-A600-9C65-79A6-C38268DC8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3" name="Google Shape;509;p31">
            <a:extLst>
              <a:ext uri="{FF2B5EF4-FFF2-40B4-BE49-F238E27FC236}">
                <a16:creationId xmlns:a16="http://schemas.microsoft.com/office/drawing/2014/main" xmlns="" id="{5F384F81-A797-47F9-BA83-0EFBAC4AFD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229" y="123478"/>
            <a:ext cx="7704000" cy="68656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детской инвалидности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8236E59C-FDE0-4D3C-A1C7-280743A90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252129"/>
              </p:ext>
            </p:extLst>
          </p:nvPr>
        </p:nvGraphicFramePr>
        <p:xfrm>
          <a:off x="407368" y="751324"/>
          <a:ext cx="7992888" cy="563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5366D0-280A-46ED-BDA8-1ADBD1C6B5F2}"/>
              </a:ext>
            </a:extLst>
          </p:cNvPr>
          <p:cNvSpPr txBox="1"/>
          <p:nvPr/>
        </p:nvSpPr>
        <p:spPr>
          <a:xfrm>
            <a:off x="8760296" y="751324"/>
            <a:ext cx="2952328" cy="397031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детей инвалидов за 2024 год-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(за 2023 год-1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Впервые получили инвалидность – 15 детей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месте заболевания ЦНС - 58, что составляет 37,4%; 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 месте врожденные пороки развития – 25 -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6,1%; 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 месте болезни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эндокринной системы -20 -12,9%.</a:t>
            </a:r>
          </a:p>
        </p:txBody>
      </p:sp>
    </p:spTree>
    <p:extLst>
      <p:ext uri="{BB962C8B-B14F-4D97-AF65-F5344CB8AC3E}">
        <p14:creationId xmlns:p14="http://schemas.microsoft.com/office/powerpoint/2010/main" val="100708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xmlns="" id="{2A15A9FD-E560-B4AF-87EA-D633F3EE3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34" name="Диаграмма 8"/>
          <p:cNvGraphicFramePr/>
          <p:nvPr>
            <p:extLst>
              <p:ext uri="{D42A27DB-BD31-4B8C-83A1-F6EECF244321}">
                <p14:modId xmlns:p14="http://schemas.microsoft.com/office/powerpoint/2010/main" val="3842370010"/>
              </p:ext>
            </p:extLst>
          </p:nvPr>
        </p:nvGraphicFramePr>
        <p:xfrm>
          <a:off x="983432" y="1782526"/>
          <a:ext cx="10009111" cy="4526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4" name="Google Shape;534;p32"/>
          <p:cNvSpPr/>
          <p:nvPr/>
        </p:nvSpPr>
        <p:spPr>
          <a:xfrm rot="10800000" flipH="1">
            <a:off x="1681866" y="8143943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534;p32"/>
          <p:cNvSpPr/>
          <p:nvPr/>
        </p:nvSpPr>
        <p:spPr>
          <a:xfrm rot="10800000" flipV="1">
            <a:off x="10391206" y="-1402668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509;p31"/>
          <p:cNvSpPr txBox="1">
            <a:spLocks noGrp="1"/>
          </p:cNvSpPr>
          <p:nvPr>
            <p:ph type="title"/>
          </p:nvPr>
        </p:nvSpPr>
        <p:spPr>
          <a:xfrm>
            <a:off x="2349367" y="420723"/>
            <a:ext cx="7451544" cy="4705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ЖЕНСКАЯ КОНСУЛЬТАЦИЯ</a:t>
            </a:r>
          </a:p>
        </p:txBody>
      </p:sp>
      <p:sp>
        <p:nvSpPr>
          <p:cNvPr id="33" name="Google Shape;509;p31"/>
          <p:cNvSpPr txBox="1">
            <a:spLocks/>
          </p:cNvSpPr>
          <p:nvPr/>
        </p:nvSpPr>
        <p:spPr>
          <a:xfrm>
            <a:off x="2244000" y="912141"/>
            <a:ext cx="7704000" cy="4705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nga"/>
              <a:buNone/>
              <a:defRPr sz="3500" b="1" i="0" u="none" strike="noStrike" cap="none">
                <a:solidFill>
                  <a:schemeClr val="dk1"/>
                </a:solidFill>
                <a:latin typeface="Changa"/>
                <a:ea typeface="Changa"/>
                <a:cs typeface="Changa"/>
                <a:sym typeface="Chan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90488" fontAlgn="base">
              <a:spcBef>
                <a:spcPct val="0"/>
              </a:spcBef>
              <a:spcAft>
                <a:spcPct val="0"/>
              </a:spcAft>
              <a:buClr>
                <a:srgbClr val="304B50"/>
              </a:buClr>
            </a:pPr>
            <a:r>
              <a:rPr lang="ru-RU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Взято на учет по беременности по итогам 202</a:t>
            </a:r>
            <a:r>
              <a:rPr lang="en-US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en-US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altLang="ru-RU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7750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xmlns="" id="{4B39F34B-E2C5-AB73-0AA1-15D461747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829411262"/>
              </p:ext>
            </p:extLst>
          </p:nvPr>
        </p:nvGraphicFramePr>
        <p:xfrm>
          <a:off x="1154488" y="1196752"/>
          <a:ext cx="9478016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52" name="Google Shape;552;p33"/>
          <p:cNvSpPr/>
          <p:nvPr/>
        </p:nvSpPr>
        <p:spPr>
          <a:xfrm rot="10800000">
            <a:off x="10377700" y="8143943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D4E4D8">
                  <a:lumMod val="50000"/>
                </a:srgbClr>
              </a:solidFill>
            </a:endParaRPr>
          </a:p>
        </p:txBody>
      </p:sp>
      <p:sp>
        <p:nvSpPr>
          <p:cNvPr id="30" name="Google Shape;552;p33"/>
          <p:cNvSpPr/>
          <p:nvPr/>
        </p:nvSpPr>
        <p:spPr>
          <a:xfrm rot="10800000" flipH="1" flipV="1">
            <a:off x="1673587" y="-1416062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509;p31"/>
          <p:cNvSpPr txBox="1">
            <a:spLocks noGrp="1"/>
          </p:cNvSpPr>
          <p:nvPr>
            <p:ph type="title"/>
          </p:nvPr>
        </p:nvSpPr>
        <p:spPr>
          <a:xfrm>
            <a:off x="2080470" y="404665"/>
            <a:ext cx="7704000" cy="10081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lvl="0" algn="ctr"/>
            <a: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Показатели «Беременность и роды» </a:t>
            </a:r>
            <a:b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</a:br>
            <a: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 итогам 202</a:t>
            </a:r>
            <a:r>
              <a:rPr lang="en-US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</a:t>
            </a:r>
            <a: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-202</a:t>
            </a:r>
            <a:r>
              <a:rPr lang="en-US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4</a:t>
            </a:r>
            <a: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spc="-1" dirty="0" err="1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г.г</a:t>
            </a:r>
            <a: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</a:t>
            </a:r>
            <a: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spc="-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36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xmlns="" id="{35746703-CC54-24B2-ADA8-872932BDD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24" name="Содержимое 3"/>
          <p:cNvGraphicFramePr/>
          <p:nvPr>
            <p:extLst>
              <p:ext uri="{D42A27DB-BD31-4B8C-83A1-F6EECF244321}">
                <p14:modId xmlns:p14="http://schemas.microsoft.com/office/powerpoint/2010/main" val="268564752"/>
              </p:ext>
            </p:extLst>
          </p:nvPr>
        </p:nvGraphicFramePr>
        <p:xfrm>
          <a:off x="0" y="1445886"/>
          <a:ext cx="9505055" cy="513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4" name="Google Shape;534;p32"/>
          <p:cNvSpPr/>
          <p:nvPr/>
        </p:nvSpPr>
        <p:spPr>
          <a:xfrm rot="10800000" flipH="1">
            <a:off x="1681866" y="8143943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534;p32"/>
          <p:cNvSpPr/>
          <p:nvPr/>
        </p:nvSpPr>
        <p:spPr>
          <a:xfrm rot="10800000" flipV="1">
            <a:off x="10391206" y="-1402668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509;p31"/>
          <p:cNvSpPr txBox="1">
            <a:spLocks noGrp="1"/>
          </p:cNvSpPr>
          <p:nvPr>
            <p:ph type="title"/>
          </p:nvPr>
        </p:nvSpPr>
        <p:spPr>
          <a:xfrm>
            <a:off x="2279577" y="291418"/>
            <a:ext cx="7185229" cy="100672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Перинатальная смертность </a:t>
            </a:r>
            <a:b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 итогам 202</a:t>
            </a:r>
            <a:r>
              <a:rPr lang="en-US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en-US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836E75-F87B-45AA-9D96-F1573554E385}"/>
              </a:ext>
            </a:extLst>
          </p:cNvPr>
          <p:cNvSpPr txBox="1"/>
          <p:nvPr/>
        </p:nvSpPr>
        <p:spPr>
          <a:xfrm>
            <a:off x="8843034" y="2103058"/>
            <a:ext cx="3096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Georgia" pitchFamily="18" charset="0"/>
              </a:rPr>
              <a:t>Отмечается увеличение перинатальной смертности. Из 9 случаев: 3 случая ВПР, что составляет – 33,3%;             4 случая </a:t>
            </a:r>
            <a:r>
              <a:rPr lang="ru-RU" sz="1800" dirty="0" err="1">
                <a:solidFill>
                  <a:srgbClr val="002060"/>
                </a:solidFill>
                <a:latin typeface="Georgia" pitchFamily="18" charset="0"/>
              </a:rPr>
              <a:t>экстрагенитальной</a:t>
            </a:r>
            <a:r>
              <a:rPr lang="ru-RU" sz="1800" dirty="0">
                <a:solidFill>
                  <a:srgbClr val="002060"/>
                </a:solidFill>
                <a:latin typeface="Georgia" pitchFamily="18" charset="0"/>
              </a:rPr>
              <a:t> патологии (АГ, СД) составляет – 44,4%;                    2 случая на фоне ОРВИ (позднее обращение женщин) – 22,2%.</a:t>
            </a:r>
          </a:p>
        </p:txBody>
      </p:sp>
    </p:spTree>
    <p:extLst>
      <p:ext uri="{BB962C8B-B14F-4D97-AF65-F5344CB8AC3E}">
        <p14:creationId xmlns:p14="http://schemas.microsoft.com/office/powerpoint/2010/main" val="54160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>
            <a:extLst>
              <a:ext uri="{FF2B5EF4-FFF2-40B4-BE49-F238E27FC236}">
                <a16:creationId xmlns:a16="http://schemas.microsoft.com/office/drawing/2014/main" xmlns="" id="{7D6DB764-3B34-282E-FF2B-F9476EE66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332656"/>
            <a:ext cx="7632848" cy="68761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 реабилитация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1168865"/>
            <a:ext cx="10225136" cy="18722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За 2024г. план сумма по АПП реабилитации взрослому населению – 11 674 110,01тг., выполнение за 12 месяцев 2024г. – количество услуг  8830, на сумму  11 684 586,96тг., что составляет – 100%;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За 2024г. план сумма по АПП реабилитации детскому населению – 6 650 890,27тг., выполнение за 12 месяцев 2024г. – количество услуг   4495, на сумму 6 152 976,72тг., что составляет – 92,5%;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1C481233-9FFF-4C6D-8350-FFC95B28B961}"/>
              </a:ext>
            </a:extLst>
          </p:cNvPr>
          <p:cNvSpPr txBox="1">
            <a:spLocks/>
          </p:cNvSpPr>
          <p:nvPr/>
        </p:nvSpPr>
        <p:spPr>
          <a:xfrm>
            <a:off x="2207568" y="3085194"/>
            <a:ext cx="7632848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этап реабилитации Дневной стационар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4BCDB99C-B07B-4EEF-B9FD-EF33C252D0A3}"/>
              </a:ext>
            </a:extLst>
          </p:cNvPr>
          <p:cNvSpPr txBox="1">
            <a:spLocks/>
          </p:cNvSpPr>
          <p:nvPr/>
        </p:nvSpPr>
        <p:spPr>
          <a:xfrm>
            <a:off x="695400" y="3861048"/>
            <a:ext cx="1044116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За 2024г. план сумма по ДС 3 этап реабилитации взрослому населению – 9 051 667,88тг., выполнение за 12 месяцев 2024г. – количество услуг  891, на сумму  8 817 284,52тг., что составляет – 97%;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За 2024г. план сумма по ДС 3 этап реабилитации детскому населению – 292 713,96тг., выполнение за 12 месяцев 2024г. – количество услуг  48, на сумму 243 892,09тг., что составляет – 90%;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6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>
            <a:extLst>
              <a:ext uri="{FF2B5EF4-FFF2-40B4-BE49-F238E27FC236}">
                <a16:creationId xmlns:a16="http://schemas.microsoft.com/office/drawing/2014/main" xmlns="" id="{77CB37BB-5711-34FA-0AD4-8DA3E412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26483299"/>
              </p:ext>
            </p:extLst>
          </p:nvPr>
        </p:nvGraphicFramePr>
        <p:xfrm>
          <a:off x="1524000" y="1412776"/>
          <a:ext cx="914400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63552" y="232574"/>
            <a:ext cx="8280920" cy="830997"/>
          </a:xfrm>
          <a:prstGeom prst="rect">
            <a:avLst/>
          </a:prstGeom>
          <a:noFill/>
          <a:effectLst>
            <a:outerShdw dist="50800" sx="4000" sy="4000" algn="ctr" rotWithShape="0">
              <a:srgbClr val="00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Пролеченные случаи за 12 месяцев 2023-2024гг в круглосуточные стационары города (по БГ)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20508" y="5733257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окончанием финансирование многие стационары отказывают госпитализации раннее поставленных на портал, что по влияла на рост внештатных ситуации 2024 г.</a:t>
            </a:r>
            <a:endParaRPr lang="ru-RU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87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7">
            <a:extLst>
              <a:ext uri="{FF2B5EF4-FFF2-40B4-BE49-F238E27FC236}">
                <a16:creationId xmlns:a16="http://schemas.microsoft.com/office/drawing/2014/main" xmlns="" id="{A096BBAC-25B6-2C96-80C6-6FB80FAEF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52" name="Google Shape;552;p33"/>
          <p:cNvSpPr/>
          <p:nvPr/>
        </p:nvSpPr>
        <p:spPr>
          <a:xfrm rot="10800000">
            <a:off x="10377700" y="8143943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Google Shape;552;p33"/>
          <p:cNvSpPr/>
          <p:nvPr/>
        </p:nvSpPr>
        <p:spPr>
          <a:xfrm rot="10800000" flipH="1" flipV="1">
            <a:off x="1673587" y="-1416062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719736" y="476673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Стационарозамещающая помощь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41908626"/>
              </p:ext>
            </p:extLst>
          </p:nvPr>
        </p:nvGraphicFramePr>
        <p:xfrm>
          <a:off x="263352" y="980730"/>
          <a:ext cx="9199129" cy="547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EBAD04AB-8A94-4343-848F-BE5F3F9CA92B}"/>
              </a:ext>
            </a:extLst>
          </p:cNvPr>
          <p:cNvSpPr txBox="1"/>
          <p:nvPr/>
        </p:nvSpPr>
        <p:spPr>
          <a:xfrm>
            <a:off x="7582562" y="2041771"/>
            <a:ext cx="4248472" cy="2016224"/>
          </a:xfrm>
          <a:prstGeom prst="rect">
            <a:avLst/>
          </a:prstGeom>
          <a:gradFill flip="none" rotWithShape="1">
            <a:gsLst>
              <a:gs pos="39000">
                <a:srgbClr val="A4E7EC"/>
              </a:gs>
              <a:gs pos="61000">
                <a:schemeClr val="accent1">
                  <a:lumMod val="30000"/>
                  <a:lumOff val="70000"/>
                  <a:alpha val="59000"/>
                </a:schemeClr>
              </a:gs>
            </a:gsLst>
            <a:lin ang="18900000" scaled="1"/>
            <a:tileRect/>
          </a:gra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Стационарозамещающей</a:t>
            </a:r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хирургической медицинской </a:t>
            </a:r>
          </a:p>
          <a:p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(ЦАХ) план </a:t>
            </a:r>
          </a:p>
          <a:p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 - 17 221 263,64 (123 сл.)</a:t>
            </a:r>
          </a:p>
          <a:p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составило </a:t>
            </a:r>
          </a:p>
          <a:p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16 876 557,97 (138сл.)</a:t>
            </a:r>
          </a:p>
          <a:p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– 98% </a:t>
            </a:r>
            <a:endParaRPr lang="x-none" sz="1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E5B8B4C8-8C7E-40C6-B2AE-EA6A0811972B}"/>
              </a:ext>
            </a:extLst>
          </p:cNvPr>
          <p:cNvSpPr txBox="1"/>
          <p:nvPr/>
        </p:nvSpPr>
        <p:spPr>
          <a:xfrm>
            <a:off x="8890712" y="5119036"/>
            <a:ext cx="2973974" cy="7328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пролеченным случаям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– 100% </a:t>
            </a:r>
            <a:endParaRPr lang="x-none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1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7">
            <a:extLst>
              <a:ext uri="{FF2B5EF4-FFF2-40B4-BE49-F238E27FC236}">
                <a16:creationId xmlns:a16="http://schemas.microsoft.com/office/drawing/2014/main" xmlns="" id="{D5E27D31-728C-8E93-7D9A-8045C7AC6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14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34" name="Google Shape;534;p32"/>
          <p:cNvSpPr/>
          <p:nvPr/>
        </p:nvSpPr>
        <p:spPr>
          <a:xfrm rot="10800000" flipH="1">
            <a:off x="1681866" y="8143943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2614752" y="301567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СТАЦИОНАРОЗАМЕЩАЮЩАЯ ПОМОЩЬ</a:t>
            </a:r>
            <a:r>
              <a:rPr lang="ru-RU" sz="2000" b="1" dirty="0">
                <a:solidFill>
                  <a:srgbClr val="D4E4D8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D4E4D8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19270F"/>
                </a:solidFill>
                <a:latin typeface="Times New Roman" pitchFamily="18" charset="0"/>
                <a:cs typeface="Times New Roman" pitchFamily="18" charset="0"/>
              </a:rPr>
              <a:t>Нозологическая структура пролеченных случаев</a:t>
            </a:r>
          </a:p>
        </p:txBody>
      </p:sp>
      <p:sp>
        <p:nvSpPr>
          <p:cNvPr id="31" name="Google Shape;534;p32"/>
          <p:cNvSpPr/>
          <p:nvPr/>
        </p:nvSpPr>
        <p:spPr>
          <a:xfrm rot="10800000" flipV="1">
            <a:off x="10391206" y="-1402668"/>
            <a:ext cx="132434" cy="132434"/>
          </a:xfrm>
          <a:custGeom>
            <a:avLst/>
            <a:gdLst/>
            <a:ahLst/>
            <a:cxnLst/>
            <a:rect l="l" t="t" r="r" b="b"/>
            <a:pathLst>
              <a:path w="2220" h="2220" extrusionOk="0">
                <a:moveTo>
                  <a:pt x="1110" y="1"/>
                </a:moveTo>
                <a:lnTo>
                  <a:pt x="904" y="27"/>
                </a:lnTo>
                <a:lnTo>
                  <a:pt x="671" y="104"/>
                </a:lnTo>
                <a:lnTo>
                  <a:pt x="491" y="207"/>
                </a:lnTo>
                <a:lnTo>
                  <a:pt x="336" y="336"/>
                </a:lnTo>
                <a:lnTo>
                  <a:pt x="207" y="491"/>
                </a:lnTo>
                <a:lnTo>
                  <a:pt x="104" y="672"/>
                </a:lnTo>
                <a:lnTo>
                  <a:pt x="26" y="904"/>
                </a:lnTo>
                <a:lnTo>
                  <a:pt x="0" y="1110"/>
                </a:lnTo>
                <a:lnTo>
                  <a:pt x="26" y="1343"/>
                </a:lnTo>
                <a:lnTo>
                  <a:pt x="104" y="1549"/>
                </a:lnTo>
                <a:lnTo>
                  <a:pt x="207" y="1730"/>
                </a:lnTo>
                <a:lnTo>
                  <a:pt x="336" y="1910"/>
                </a:lnTo>
                <a:lnTo>
                  <a:pt x="491" y="2039"/>
                </a:lnTo>
                <a:lnTo>
                  <a:pt x="671" y="2142"/>
                </a:lnTo>
                <a:lnTo>
                  <a:pt x="904" y="2194"/>
                </a:lnTo>
                <a:lnTo>
                  <a:pt x="1110" y="2220"/>
                </a:lnTo>
                <a:lnTo>
                  <a:pt x="1342" y="2194"/>
                </a:lnTo>
                <a:lnTo>
                  <a:pt x="1549" y="2142"/>
                </a:lnTo>
                <a:lnTo>
                  <a:pt x="1729" y="2039"/>
                </a:lnTo>
                <a:lnTo>
                  <a:pt x="1910" y="1910"/>
                </a:lnTo>
                <a:lnTo>
                  <a:pt x="2039" y="1730"/>
                </a:lnTo>
                <a:lnTo>
                  <a:pt x="2142" y="1549"/>
                </a:lnTo>
                <a:lnTo>
                  <a:pt x="2194" y="1343"/>
                </a:lnTo>
                <a:lnTo>
                  <a:pt x="2220" y="1110"/>
                </a:lnTo>
                <a:lnTo>
                  <a:pt x="2194" y="904"/>
                </a:lnTo>
                <a:lnTo>
                  <a:pt x="2142" y="672"/>
                </a:lnTo>
                <a:lnTo>
                  <a:pt x="2039" y="491"/>
                </a:lnTo>
                <a:lnTo>
                  <a:pt x="1910" y="336"/>
                </a:lnTo>
                <a:lnTo>
                  <a:pt x="1729" y="207"/>
                </a:lnTo>
                <a:lnTo>
                  <a:pt x="1549" y="104"/>
                </a:lnTo>
                <a:lnTo>
                  <a:pt x="1342" y="27"/>
                </a:lnTo>
                <a:lnTo>
                  <a:pt x="111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aphicFrame>
        <p:nvGraphicFramePr>
          <p:cNvPr id="20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985508"/>
              </p:ext>
            </p:extLst>
          </p:nvPr>
        </p:nvGraphicFramePr>
        <p:xfrm>
          <a:off x="983432" y="1372574"/>
          <a:ext cx="4304577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01570"/>
              </p:ext>
            </p:extLst>
          </p:nvPr>
        </p:nvGraphicFramePr>
        <p:xfrm>
          <a:off x="6096000" y="1372574"/>
          <a:ext cx="5472607" cy="486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9363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xmlns="" id="{730DE267-F17B-42F7-20E2-2A50C0CE3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50335743"/>
              </p:ext>
            </p:extLst>
          </p:nvPr>
        </p:nvGraphicFramePr>
        <p:xfrm>
          <a:off x="2135560" y="722314"/>
          <a:ext cx="9721080" cy="5876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5520" y="260649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скрининга за 12 месяцев 2024 года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700040-5171-4154-995C-39839B947664}"/>
              </a:ext>
            </a:extLst>
          </p:cNvPr>
          <p:cNvSpPr txBox="1"/>
          <p:nvPr/>
        </p:nvSpPr>
        <p:spPr>
          <a:xfrm>
            <a:off x="695400" y="1556792"/>
            <a:ext cx="3603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</a:rPr>
              <a:t>РМЖ выявлено – 12сл</a:t>
            </a:r>
          </a:p>
          <a:p>
            <a:r>
              <a:rPr lang="ru-RU" dirty="0">
                <a:solidFill>
                  <a:srgbClr val="000066"/>
                </a:solidFill>
              </a:rPr>
              <a:t>РШМ выявлено – 2сл</a:t>
            </a:r>
          </a:p>
          <a:p>
            <a:r>
              <a:rPr lang="ru-RU" dirty="0">
                <a:solidFill>
                  <a:srgbClr val="000066"/>
                </a:solidFill>
              </a:rPr>
              <a:t>КРР выявлено – 2сл (и 18 полипов)</a:t>
            </a:r>
            <a:endParaRPr lang="x-none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B55D5B3C-46E1-AA22-4AC1-6E135AFC7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69566"/>
              </p:ext>
            </p:extLst>
          </p:nvPr>
        </p:nvGraphicFramePr>
        <p:xfrm>
          <a:off x="479376" y="1844824"/>
          <a:ext cx="11089231" cy="4326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06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24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046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3600280316"/>
                    </a:ext>
                  </a:extLst>
                </a:gridCol>
                <a:gridCol w="1094353">
                  <a:extLst>
                    <a:ext uri="{9D8B030D-6E8A-4147-A177-3AD203B41FA5}">
                      <a16:colId xmlns:a16="http://schemas.microsoft.com/office/drawing/2014/main" xmlns="" val="1243180512"/>
                    </a:ext>
                  </a:extLst>
                </a:gridCol>
                <a:gridCol w="1353918">
                  <a:extLst>
                    <a:ext uri="{9D8B030D-6E8A-4147-A177-3AD203B41FA5}">
                      <a16:colId xmlns:a16="http://schemas.microsoft.com/office/drawing/2014/main" xmlns="" val="3779782314"/>
                    </a:ext>
                  </a:extLst>
                </a:gridCol>
              </a:tblGrid>
              <a:tr h="34274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Своевремен-ное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диагностиро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-ванный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туберкулез легких</a:t>
                      </a:r>
                    </a:p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(98,9%)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Впервые выявленные случаи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злокачест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-венного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новообразо-вания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визуальной локализации 1-2 стадии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(не менее - 81,3%)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госпитализации больных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осложнениями заболеваний сердечнососудистой системы (инфаркт миокарда, инсульт)</a:t>
                      </a:r>
                    </a:p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(не более -16,0%)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патронаж-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ными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посеще-ниями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новорож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-денных в первые 3 суток после выписки из роддома</a:t>
                      </a:r>
                    </a:p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(100%)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детей до 5 лет,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госпитализи-рованных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осложнениями острыми респиратор-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ными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инфекциями</a:t>
                      </a:r>
                    </a:p>
                    <a:p>
                      <a:pPr algn="ctr"/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(не более 1,5%)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Материнская смертность,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предотвра-тимая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уровне ПМСП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-ванные жалобы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смертность от 7 дней до 5  лет,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предотвра-тимая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уровне ПМСП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09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r>
                        <a:rPr lang="ru-RU" sz="16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600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847529" y="386662"/>
            <a:ext cx="86757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Индикаторы работы ДКПН </a:t>
            </a:r>
          </a:p>
          <a:p>
            <a:pPr algn="ctr"/>
            <a:r>
              <a:rPr lang="ru-RU" sz="2800" b="1" dirty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12 месяцев 2024 г.</a:t>
            </a:r>
          </a:p>
        </p:txBody>
      </p:sp>
    </p:spTree>
    <p:extLst>
      <p:ext uri="{BB962C8B-B14F-4D97-AF65-F5344CB8AC3E}">
        <p14:creationId xmlns:p14="http://schemas.microsoft.com/office/powerpoint/2010/main" val="279074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A2B8EBB3-AE53-4F5E-88C9-46C8CAD36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" name="Google Shape;491;p30">
            <a:extLst>
              <a:ext uri="{FF2B5EF4-FFF2-40B4-BE49-F238E27FC236}">
                <a16:creationId xmlns:a16="http://schemas.microsoft.com/office/drawing/2014/main" xmlns="" id="{09D1BDD7-3875-4311-8893-0231CF03D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0004" y="548680"/>
            <a:ext cx="7704000" cy="6480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1A0F49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КОРПОРАТИВНОЕ УПРАВЛЕНИЕ</a:t>
            </a:r>
            <a:endParaRPr sz="2800" b="1" dirty="0">
              <a:solidFill>
                <a:srgbClr val="00006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2E4EFB1-0A3D-4DA3-B53C-E51CD7B2F6F4}"/>
              </a:ext>
            </a:extLst>
          </p:cNvPr>
          <p:cNvSpPr txBox="1"/>
          <p:nvPr/>
        </p:nvSpPr>
        <p:spPr>
          <a:xfrm>
            <a:off x="1000713" y="1585874"/>
            <a:ext cx="2379063" cy="129695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</a:rPr>
              <a:t>Заседание</a:t>
            </a:r>
            <a:endParaRPr lang="en-US" sz="2000" b="1" dirty="0">
              <a:solidFill>
                <a:prstClr val="black"/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prstClr val="black"/>
                </a:solidFill>
              </a:rPr>
              <a:t>Заседания наблюдательного совета  проводятся  1 раз в квартал.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DA43A93-ECC4-4D8E-B079-3CCA50470151}"/>
              </a:ext>
            </a:extLst>
          </p:cNvPr>
          <p:cNvSpPr txBox="1"/>
          <p:nvPr/>
        </p:nvSpPr>
        <p:spPr>
          <a:xfrm>
            <a:off x="8865948" y="1483213"/>
            <a:ext cx="2379063" cy="208980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</a:rPr>
              <a:t>Состав </a:t>
            </a:r>
            <a:endParaRPr lang="en-US" sz="20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prstClr val="black"/>
                </a:solidFill>
              </a:rPr>
              <a:t>Наблюдательный совет состоит из 5 человек, согласно Приказа №113 от 20 марта 2015 года Министра Национальной  экономики РК.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5966BC32-A036-4C6C-9C11-E8E1F9D21CC8}"/>
              </a:ext>
            </a:extLst>
          </p:cNvPr>
          <p:cNvGrpSpPr/>
          <p:nvPr/>
        </p:nvGrpSpPr>
        <p:grpSpPr>
          <a:xfrm>
            <a:off x="3740101" y="1262681"/>
            <a:ext cx="4804171" cy="4805929"/>
            <a:chOff x="3694543" y="1262681"/>
            <a:chExt cx="4804171" cy="4805929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xmlns="" id="{19EA679C-93FC-4FB7-90CE-B97594F457FD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7187499" y="2351163"/>
              <a:ext cx="687096" cy="1825392"/>
            </a:xfrm>
            <a:custGeom>
              <a:avLst/>
              <a:gdLst>
                <a:gd name="T0" fmla="*/ 367 w 367"/>
                <a:gd name="T1" fmla="*/ 975 h 975"/>
                <a:gd name="T2" fmla="*/ 367 w 367"/>
                <a:gd name="T3" fmla="*/ 0 h 975"/>
                <a:gd name="T4" fmla="*/ 0 w 367"/>
                <a:gd name="T5" fmla="*/ 0 h 975"/>
                <a:gd name="T6" fmla="*/ 0 w 367"/>
                <a:gd name="T7" fmla="*/ 609 h 975"/>
                <a:gd name="T8" fmla="*/ 367 w 367"/>
                <a:gd name="T9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975">
                  <a:moveTo>
                    <a:pt x="367" y="975"/>
                  </a:moveTo>
                  <a:lnTo>
                    <a:pt x="367" y="0"/>
                  </a:lnTo>
                  <a:lnTo>
                    <a:pt x="0" y="0"/>
                  </a:lnTo>
                  <a:lnTo>
                    <a:pt x="0" y="609"/>
                  </a:lnTo>
                  <a:lnTo>
                    <a:pt x="367" y="975"/>
                  </a:lnTo>
                  <a:close/>
                </a:path>
              </a:pathLst>
            </a:custGeom>
            <a:pattFill prst="wdUpDiag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 w="25400">
              <a:solidFill>
                <a:srgbClr val="C0504D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xmlns="" id="{9203CA58-D128-4DC2-8682-416B2E16A635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4781131" y="1887600"/>
              <a:ext cx="1823520" cy="683352"/>
            </a:xfrm>
            <a:custGeom>
              <a:avLst/>
              <a:gdLst>
                <a:gd name="T0" fmla="*/ 0 w 974"/>
                <a:gd name="T1" fmla="*/ 365 h 365"/>
                <a:gd name="T2" fmla="*/ 974 w 974"/>
                <a:gd name="T3" fmla="*/ 365 h 365"/>
                <a:gd name="T4" fmla="*/ 974 w 974"/>
                <a:gd name="T5" fmla="*/ 0 h 365"/>
                <a:gd name="T6" fmla="*/ 365 w 974"/>
                <a:gd name="T7" fmla="*/ 0 h 365"/>
                <a:gd name="T8" fmla="*/ 0 w 974"/>
                <a:gd name="T9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4" h="365">
                  <a:moveTo>
                    <a:pt x="0" y="365"/>
                  </a:moveTo>
                  <a:lnTo>
                    <a:pt x="974" y="365"/>
                  </a:lnTo>
                  <a:lnTo>
                    <a:pt x="974" y="0"/>
                  </a:lnTo>
                  <a:lnTo>
                    <a:pt x="365" y="0"/>
                  </a:lnTo>
                  <a:lnTo>
                    <a:pt x="0" y="365"/>
                  </a:lnTo>
                  <a:close/>
                </a:path>
              </a:pathLst>
            </a:custGeom>
            <a:pattFill prst="wdUpDiag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 w="25400">
              <a:solidFill>
                <a:srgbClr val="4F81BD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xmlns="" id="{69BD329A-A1D9-46A0-B51F-73573E702E14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6027735" y="1262681"/>
              <a:ext cx="1207567" cy="2197959"/>
            </a:xfrm>
            <a:custGeom>
              <a:avLst/>
              <a:gdLst>
                <a:gd name="T0" fmla="*/ 505 w 645"/>
                <a:gd name="T1" fmla="*/ 0 h 1174"/>
                <a:gd name="T2" fmla="*/ 140 w 645"/>
                <a:gd name="T3" fmla="*/ 365 h 1174"/>
                <a:gd name="T4" fmla="*/ 140 w 645"/>
                <a:gd name="T5" fmla="*/ 780 h 1174"/>
                <a:gd name="T6" fmla="*/ 0 w 645"/>
                <a:gd name="T7" fmla="*/ 780 h 1174"/>
                <a:gd name="T8" fmla="*/ 322 w 645"/>
                <a:gd name="T9" fmla="*/ 1174 h 1174"/>
                <a:gd name="T10" fmla="*/ 645 w 645"/>
                <a:gd name="T11" fmla="*/ 780 h 1174"/>
                <a:gd name="T12" fmla="*/ 505 w 645"/>
                <a:gd name="T13" fmla="*/ 780 h 1174"/>
                <a:gd name="T14" fmla="*/ 505 w 645"/>
                <a:gd name="T15" fmla="*/ 0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5" h="1174">
                  <a:moveTo>
                    <a:pt x="505" y="0"/>
                  </a:moveTo>
                  <a:lnTo>
                    <a:pt x="140" y="365"/>
                  </a:lnTo>
                  <a:lnTo>
                    <a:pt x="140" y="780"/>
                  </a:lnTo>
                  <a:lnTo>
                    <a:pt x="0" y="780"/>
                  </a:lnTo>
                  <a:lnTo>
                    <a:pt x="322" y="1174"/>
                  </a:lnTo>
                  <a:lnTo>
                    <a:pt x="645" y="780"/>
                  </a:lnTo>
                  <a:lnTo>
                    <a:pt x="505" y="78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ysClr val="window" lastClr="FFFFFF"/>
            </a:solidFill>
            <a:ln w="25400">
              <a:solidFill>
                <a:srgbClr val="4F81BD"/>
              </a:solidFill>
            </a:ln>
          </p:spPr>
          <p:txBody>
            <a:bodyPr vert="horz" wrap="square" lIns="91440" tIns="45720" rIns="91440" bIns="2743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3070DFF8-AE91-43D7-A813-D6BF4720B552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4319279" y="3156060"/>
              <a:ext cx="683352" cy="1825392"/>
            </a:xfrm>
            <a:custGeom>
              <a:avLst/>
              <a:gdLst>
                <a:gd name="T0" fmla="*/ 0 w 365"/>
                <a:gd name="T1" fmla="*/ 0 h 975"/>
                <a:gd name="T2" fmla="*/ 0 w 365"/>
                <a:gd name="T3" fmla="*/ 975 h 975"/>
                <a:gd name="T4" fmla="*/ 365 w 365"/>
                <a:gd name="T5" fmla="*/ 975 h 975"/>
                <a:gd name="T6" fmla="*/ 365 w 365"/>
                <a:gd name="T7" fmla="*/ 365 h 975"/>
                <a:gd name="T8" fmla="*/ 0 w 365"/>
                <a:gd name="T9" fmla="*/ 0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975">
                  <a:moveTo>
                    <a:pt x="0" y="0"/>
                  </a:moveTo>
                  <a:lnTo>
                    <a:pt x="0" y="975"/>
                  </a:lnTo>
                  <a:lnTo>
                    <a:pt x="365" y="975"/>
                  </a:lnTo>
                  <a:lnTo>
                    <a:pt x="365" y="365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 w="25400">
              <a:solidFill>
                <a:srgbClr val="8064A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xmlns="" id="{93BF02CC-3659-47DD-A106-E2603DA2A197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3694543" y="2527725"/>
              <a:ext cx="2192343" cy="1207567"/>
            </a:xfrm>
            <a:custGeom>
              <a:avLst/>
              <a:gdLst>
                <a:gd name="T0" fmla="*/ 1171 w 1171"/>
                <a:gd name="T1" fmla="*/ 505 h 645"/>
                <a:gd name="T2" fmla="*/ 806 w 1171"/>
                <a:gd name="T3" fmla="*/ 140 h 645"/>
                <a:gd name="T4" fmla="*/ 391 w 1171"/>
                <a:gd name="T5" fmla="*/ 140 h 645"/>
                <a:gd name="T6" fmla="*/ 391 w 1171"/>
                <a:gd name="T7" fmla="*/ 0 h 645"/>
                <a:gd name="T8" fmla="*/ 0 w 1171"/>
                <a:gd name="T9" fmla="*/ 323 h 645"/>
                <a:gd name="T10" fmla="*/ 391 w 1171"/>
                <a:gd name="T11" fmla="*/ 645 h 645"/>
                <a:gd name="T12" fmla="*/ 391 w 1171"/>
                <a:gd name="T13" fmla="*/ 505 h 645"/>
                <a:gd name="T14" fmla="*/ 1171 w 1171"/>
                <a:gd name="T15" fmla="*/ 50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1" h="645">
                  <a:moveTo>
                    <a:pt x="1171" y="505"/>
                  </a:moveTo>
                  <a:lnTo>
                    <a:pt x="806" y="140"/>
                  </a:lnTo>
                  <a:lnTo>
                    <a:pt x="391" y="140"/>
                  </a:lnTo>
                  <a:lnTo>
                    <a:pt x="391" y="0"/>
                  </a:lnTo>
                  <a:lnTo>
                    <a:pt x="0" y="323"/>
                  </a:lnTo>
                  <a:lnTo>
                    <a:pt x="391" y="645"/>
                  </a:lnTo>
                  <a:lnTo>
                    <a:pt x="391" y="505"/>
                  </a:lnTo>
                  <a:lnTo>
                    <a:pt x="1171" y="505"/>
                  </a:lnTo>
                  <a:close/>
                </a:path>
              </a:pathLst>
            </a:custGeom>
            <a:solidFill>
              <a:sysClr val="window" lastClr="FFFFFF"/>
            </a:solidFill>
            <a:ln w="25400">
              <a:solidFill>
                <a:srgbClr val="8064A2"/>
              </a:solidFill>
            </a:ln>
          </p:spPr>
          <p:txBody>
            <a:bodyPr vert="horz" wrap="square" lIns="36576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xmlns="" id="{6191E042-4C54-4BBE-B733-84E0FD182E96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5588013" y="4758741"/>
              <a:ext cx="1823520" cy="685224"/>
            </a:xfrm>
            <a:custGeom>
              <a:avLst/>
              <a:gdLst>
                <a:gd name="T0" fmla="*/ 974 w 974"/>
                <a:gd name="T1" fmla="*/ 0 h 366"/>
                <a:gd name="T2" fmla="*/ 0 w 974"/>
                <a:gd name="T3" fmla="*/ 0 h 366"/>
                <a:gd name="T4" fmla="*/ 0 w 974"/>
                <a:gd name="T5" fmla="*/ 366 h 366"/>
                <a:gd name="T6" fmla="*/ 609 w 974"/>
                <a:gd name="T7" fmla="*/ 366 h 366"/>
                <a:gd name="T8" fmla="*/ 974 w 974"/>
                <a:gd name="T9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4" h="366">
                  <a:moveTo>
                    <a:pt x="974" y="0"/>
                  </a:moveTo>
                  <a:lnTo>
                    <a:pt x="0" y="0"/>
                  </a:lnTo>
                  <a:lnTo>
                    <a:pt x="0" y="366"/>
                  </a:lnTo>
                  <a:lnTo>
                    <a:pt x="609" y="366"/>
                  </a:lnTo>
                  <a:lnTo>
                    <a:pt x="974" y="0"/>
                  </a:lnTo>
                  <a:close/>
                </a:path>
              </a:pathLst>
            </a:custGeom>
            <a:pattFill prst="wdUpDiag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 w="25400">
              <a:solidFill>
                <a:srgbClr val="9BBB59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xmlns="" id="{A338EE84-29DC-4F36-AC0D-6D132FF87D63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4958070" y="3870651"/>
              <a:ext cx="1207567" cy="2197959"/>
            </a:xfrm>
            <a:custGeom>
              <a:avLst/>
              <a:gdLst>
                <a:gd name="T0" fmla="*/ 140 w 645"/>
                <a:gd name="T1" fmla="*/ 1174 h 1174"/>
                <a:gd name="T2" fmla="*/ 505 w 645"/>
                <a:gd name="T3" fmla="*/ 808 h 1174"/>
                <a:gd name="T4" fmla="*/ 505 w 645"/>
                <a:gd name="T5" fmla="*/ 394 h 1174"/>
                <a:gd name="T6" fmla="*/ 645 w 645"/>
                <a:gd name="T7" fmla="*/ 394 h 1174"/>
                <a:gd name="T8" fmla="*/ 323 w 645"/>
                <a:gd name="T9" fmla="*/ 0 h 1174"/>
                <a:gd name="T10" fmla="*/ 0 w 645"/>
                <a:gd name="T11" fmla="*/ 394 h 1174"/>
                <a:gd name="T12" fmla="*/ 140 w 645"/>
                <a:gd name="T13" fmla="*/ 394 h 1174"/>
                <a:gd name="T14" fmla="*/ 140 w 645"/>
                <a:gd name="T15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5" h="1174">
                  <a:moveTo>
                    <a:pt x="140" y="1174"/>
                  </a:moveTo>
                  <a:lnTo>
                    <a:pt x="505" y="808"/>
                  </a:lnTo>
                  <a:lnTo>
                    <a:pt x="505" y="394"/>
                  </a:lnTo>
                  <a:lnTo>
                    <a:pt x="645" y="394"/>
                  </a:lnTo>
                  <a:lnTo>
                    <a:pt x="323" y="0"/>
                  </a:lnTo>
                  <a:lnTo>
                    <a:pt x="0" y="394"/>
                  </a:lnTo>
                  <a:lnTo>
                    <a:pt x="140" y="394"/>
                  </a:lnTo>
                  <a:lnTo>
                    <a:pt x="140" y="1174"/>
                  </a:lnTo>
                  <a:close/>
                </a:path>
              </a:pathLst>
            </a:custGeom>
            <a:solidFill>
              <a:sysClr val="window" lastClr="FFFFFF"/>
            </a:solidFill>
            <a:ln w="25400">
              <a:solidFill>
                <a:srgbClr val="9BBB59"/>
              </a:solidFill>
            </a:ln>
          </p:spPr>
          <p:txBody>
            <a:bodyPr vert="horz" wrap="square" lIns="91440" tIns="2743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xmlns="" id="{28DF5CB5-3803-456E-9D5F-E188175125AB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6302627" y="3597635"/>
              <a:ext cx="2196087" cy="1205695"/>
            </a:xfrm>
            <a:custGeom>
              <a:avLst/>
              <a:gdLst>
                <a:gd name="T0" fmla="*/ 0 w 1173"/>
                <a:gd name="T1" fmla="*/ 139 h 644"/>
                <a:gd name="T2" fmla="*/ 367 w 1173"/>
                <a:gd name="T3" fmla="*/ 505 h 644"/>
                <a:gd name="T4" fmla="*/ 780 w 1173"/>
                <a:gd name="T5" fmla="*/ 505 h 644"/>
                <a:gd name="T6" fmla="*/ 780 w 1173"/>
                <a:gd name="T7" fmla="*/ 644 h 644"/>
                <a:gd name="T8" fmla="*/ 1173 w 1173"/>
                <a:gd name="T9" fmla="*/ 322 h 644"/>
                <a:gd name="T10" fmla="*/ 780 w 1173"/>
                <a:gd name="T11" fmla="*/ 0 h 644"/>
                <a:gd name="T12" fmla="*/ 780 w 1173"/>
                <a:gd name="T13" fmla="*/ 139 h 644"/>
                <a:gd name="T14" fmla="*/ 0 w 1173"/>
                <a:gd name="T15" fmla="*/ 13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3" h="644">
                  <a:moveTo>
                    <a:pt x="0" y="139"/>
                  </a:moveTo>
                  <a:lnTo>
                    <a:pt x="367" y="505"/>
                  </a:lnTo>
                  <a:lnTo>
                    <a:pt x="780" y="505"/>
                  </a:lnTo>
                  <a:lnTo>
                    <a:pt x="780" y="644"/>
                  </a:lnTo>
                  <a:lnTo>
                    <a:pt x="1173" y="322"/>
                  </a:lnTo>
                  <a:lnTo>
                    <a:pt x="780" y="0"/>
                  </a:lnTo>
                  <a:lnTo>
                    <a:pt x="78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ysClr val="window" lastClr="FFFFFF"/>
            </a:solidFill>
            <a:ln w="25400">
              <a:solidFill>
                <a:srgbClr val="C0504D"/>
              </a:solidFill>
            </a:ln>
          </p:spPr>
          <p:txBody>
            <a:bodyPr vert="horz" wrap="square" lIns="91440" tIns="45720" rIns="36576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riangle 44">
              <a:extLst>
                <a:ext uri="{FF2B5EF4-FFF2-40B4-BE49-F238E27FC236}">
                  <a16:creationId xmlns:a16="http://schemas.microsoft.com/office/drawing/2014/main" xmlns="" id="{472A9723-E7BA-4822-B69C-FD20DCDC5FD8}"/>
                </a:ext>
              </a:extLst>
            </p:cNvPr>
            <p:cNvSpPr/>
            <p:nvPr/>
          </p:nvSpPr>
          <p:spPr>
            <a:xfrm rot="2692185" flipH="1">
              <a:off x="4720183" y="2256797"/>
              <a:ext cx="1175343" cy="721180"/>
            </a:xfrm>
            <a:prstGeom prst="triangle">
              <a:avLst/>
            </a:prstGeom>
            <a:gradFill>
              <a:gsLst>
                <a:gs pos="0">
                  <a:srgbClr val="8064A2">
                    <a:alpha val="20000"/>
                  </a:srgbClr>
                </a:gs>
                <a:gs pos="99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riangle 45">
              <a:extLst>
                <a:ext uri="{FF2B5EF4-FFF2-40B4-BE49-F238E27FC236}">
                  <a16:creationId xmlns:a16="http://schemas.microsoft.com/office/drawing/2014/main" xmlns="" id="{75E08517-E240-460F-88C9-1574E334ABF2}"/>
                </a:ext>
              </a:extLst>
            </p:cNvPr>
            <p:cNvSpPr/>
            <p:nvPr/>
          </p:nvSpPr>
          <p:spPr>
            <a:xfrm rot="8100000" flipH="1">
              <a:off x="6560700" y="2513684"/>
              <a:ext cx="1175343" cy="721180"/>
            </a:xfrm>
            <a:prstGeom prst="triangle">
              <a:avLst/>
            </a:prstGeom>
            <a:gradFill>
              <a:gsLst>
                <a:gs pos="0">
                  <a:srgbClr val="4F81BD">
                    <a:alpha val="20000"/>
                  </a:srgbClr>
                </a:gs>
                <a:gs pos="99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riangle 46">
              <a:extLst>
                <a:ext uri="{FF2B5EF4-FFF2-40B4-BE49-F238E27FC236}">
                  <a16:creationId xmlns:a16="http://schemas.microsoft.com/office/drawing/2014/main" xmlns="" id="{C755BF91-3EB9-4EF7-BE52-AFE0DFF31B7B}"/>
                </a:ext>
              </a:extLst>
            </p:cNvPr>
            <p:cNvSpPr/>
            <p:nvPr/>
          </p:nvSpPr>
          <p:spPr>
            <a:xfrm rot="13500000" flipH="1">
              <a:off x="6303706" y="4350676"/>
              <a:ext cx="1175343" cy="721180"/>
            </a:xfrm>
            <a:prstGeom prst="triangle">
              <a:avLst/>
            </a:prstGeom>
            <a:gradFill>
              <a:gsLst>
                <a:gs pos="0">
                  <a:srgbClr val="C0504D">
                    <a:alpha val="20000"/>
                  </a:srgbClr>
                </a:gs>
                <a:gs pos="99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riangle 47">
              <a:extLst>
                <a:ext uri="{FF2B5EF4-FFF2-40B4-BE49-F238E27FC236}">
                  <a16:creationId xmlns:a16="http://schemas.microsoft.com/office/drawing/2014/main" xmlns="" id="{911D4895-B895-49E2-B4CF-A07A344ECCAF}"/>
                </a:ext>
              </a:extLst>
            </p:cNvPr>
            <p:cNvSpPr/>
            <p:nvPr/>
          </p:nvSpPr>
          <p:spPr>
            <a:xfrm rot="18900000" flipH="1">
              <a:off x="4465225" y="4096118"/>
              <a:ext cx="1175343" cy="721180"/>
            </a:xfrm>
            <a:prstGeom prst="triangle">
              <a:avLst/>
            </a:prstGeom>
            <a:gradFill>
              <a:gsLst>
                <a:gs pos="0">
                  <a:srgbClr val="9BBB59">
                    <a:alpha val="20000"/>
                  </a:srgbClr>
                </a:gs>
                <a:gs pos="99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D579618D-2FB9-4D39-A356-FB79579AAAB2}"/>
                </a:ext>
              </a:extLst>
            </p:cNvPr>
            <p:cNvSpPr/>
            <p:nvPr/>
          </p:nvSpPr>
          <p:spPr>
            <a:xfrm>
              <a:off x="7946515" y="2029129"/>
              <a:ext cx="343116" cy="343114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0">
              <a:extLst>
                <a:ext uri="{FF2B5EF4-FFF2-40B4-BE49-F238E27FC236}">
                  <a16:creationId xmlns:a16="http://schemas.microsoft.com/office/drawing/2014/main" xmlns="" id="{718B8A11-C4D6-4E7F-A267-7F29D8D6193D}"/>
                </a:ext>
              </a:extLst>
            </p:cNvPr>
            <p:cNvSpPr/>
            <p:nvPr/>
          </p:nvSpPr>
          <p:spPr>
            <a:xfrm>
              <a:off x="7946515" y="4782612"/>
              <a:ext cx="343116" cy="343114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32">
              <a:extLst>
                <a:ext uri="{FF2B5EF4-FFF2-40B4-BE49-F238E27FC236}">
                  <a16:creationId xmlns:a16="http://schemas.microsoft.com/office/drawing/2014/main" xmlns="" id="{10096B5D-3351-4ABB-985C-65B3836658FD}"/>
                </a:ext>
              </a:extLst>
            </p:cNvPr>
            <p:cNvSpPr/>
            <p:nvPr/>
          </p:nvSpPr>
          <p:spPr>
            <a:xfrm>
              <a:off x="3881323" y="2029129"/>
              <a:ext cx="343116" cy="343114"/>
            </a:xfrm>
            <a:prstGeom prst="ellipse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3">
              <a:extLst>
                <a:ext uri="{FF2B5EF4-FFF2-40B4-BE49-F238E27FC236}">
                  <a16:creationId xmlns:a16="http://schemas.microsoft.com/office/drawing/2014/main" xmlns="" id="{C6756E54-579B-4AA8-AAD7-B539C039724C}"/>
                </a:ext>
              </a:extLst>
            </p:cNvPr>
            <p:cNvSpPr/>
            <p:nvPr/>
          </p:nvSpPr>
          <p:spPr>
            <a:xfrm>
              <a:off x="3881323" y="4782612"/>
              <a:ext cx="343116" cy="343114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050">
              <a:extLst>
                <a:ext uri="{FF2B5EF4-FFF2-40B4-BE49-F238E27FC236}">
                  <a16:creationId xmlns:a16="http://schemas.microsoft.com/office/drawing/2014/main" xmlns="" id="{ACBF84D8-1480-4C6E-9D47-A8A7587755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4081" y="2547001"/>
              <a:ext cx="372995" cy="338296"/>
            </a:xfrm>
            <a:custGeom>
              <a:avLst/>
              <a:gdLst>
                <a:gd name="T0" fmla="*/ 115 w 160"/>
                <a:gd name="T1" fmla="*/ 0 h 144"/>
                <a:gd name="T2" fmla="*/ 89 w 160"/>
                <a:gd name="T3" fmla="*/ 37 h 144"/>
                <a:gd name="T4" fmla="*/ 63 w 160"/>
                <a:gd name="T5" fmla="*/ 7 h 144"/>
                <a:gd name="T6" fmla="*/ 4 w 160"/>
                <a:gd name="T7" fmla="*/ 91 h 144"/>
                <a:gd name="T8" fmla="*/ 71 w 160"/>
                <a:gd name="T9" fmla="*/ 110 h 144"/>
                <a:gd name="T10" fmla="*/ 71 w 160"/>
                <a:gd name="T11" fmla="*/ 82 h 144"/>
                <a:gd name="T12" fmla="*/ 89 w 160"/>
                <a:gd name="T13" fmla="*/ 110 h 144"/>
                <a:gd name="T14" fmla="*/ 160 w 160"/>
                <a:gd name="T15" fmla="*/ 109 h 144"/>
                <a:gd name="T16" fmla="*/ 6 w 160"/>
                <a:gd name="T17" fmla="*/ 109 h 144"/>
                <a:gd name="T18" fmla="*/ 12 w 160"/>
                <a:gd name="T19" fmla="*/ 90 h 144"/>
                <a:gd name="T20" fmla="*/ 20 w 160"/>
                <a:gd name="T21" fmla="*/ 83 h 144"/>
                <a:gd name="T22" fmla="*/ 28 w 160"/>
                <a:gd name="T23" fmla="*/ 80 h 144"/>
                <a:gd name="T24" fmla="*/ 36 w 160"/>
                <a:gd name="T25" fmla="*/ 79 h 144"/>
                <a:gd name="T26" fmla="*/ 65 w 160"/>
                <a:gd name="T27" fmla="*/ 110 h 144"/>
                <a:gd name="T28" fmla="*/ 63 w 160"/>
                <a:gd name="T29" fmla="*/ 86 h 144"/>
                <a:gd name="T30" fmla="*/ 59 w 160"/>
                <a:gd name="T31" fmla="*/ 82 h 144"/>
                <a:gd name="T32" fmla="*/ 53 w 160"/>
                <a:gd name="T33" fmla="*/ 78 h 144"/>
                <a:gd name="T34" fmla="*/ 48 w 160"/>
                <a:gd name="T35" fmla="*/ 75 h 144"/>
                <a:gd name="T36" fmla="*/ 41 w 160"/>
                <a:gd name="T37" fmla="*/ 73 h 144"/>
                <a:gd name="T38" fmla="*/ 32 w 160"/>
                <a:gd name="T39" fmla="*/ 73 h 144"/>
                <a:gd name="T40" fmla="*/ 27 w 160"/>
                <a:gd name="T41" fmla="*/ 74 h 144"/>
                <a:gd name="T42" fmla="*/ 23 w 160"/>
                <a:gd name="T43" fmla="*/ 75 h 144"/>
                <a:gd name="T44" fmla="*/ 18 w 160"/>
                <a:gd name="T45" fmla="*/ 78 h 144"/>
                <a:gd name="T46" fmla="*/ 15 w 160"/>
                <a:gd name="T47" fmla="*/ 80 h 144"/>
                <a:gd name="T48" fmla="*/ 45 w 160"/>
                <a:gd name="T49" fmla="*/ 6 h 144"/>
                <a:gd name="T50" fmla="*/ 65 w 160"/>
                <a:gd name="T51" fmla="*/ 40 h 144"/>
                <a:gd name="T52" fmla="*/ 65 w 160"/>
                <a:gd name="T53" fmla="*/ 89 h 144"/>
                <a:gd name="T54" fmla="*/ 71 w 160"/>
                <a:gd name="T55" fmla="*/ 43 h 144"/>
                <a:gd name="T56" fmla="*/ 71 w 160"/>
                <a:gd name="T57" fmla="*/ 76 h 144"/>
                <a:gd name="T58" fmla="*/ 95 w 160"/>
                <a:gd name="T59" fmla="*/ 40 h 144"/>
                <a:gd name="T60" fmla="*/ 114 w 160"/>
                <a:gd name="T61" fmla="*/ 6 h 144"/>
                <a:gd name="T62" fmla="*/ 147 w 160"/>
                <a:gd name="T63" fmla="*/ 81 h 144"/>
                <a:gd name="T64" fmla="*/ 140 w 160"/>
                <a:gd name="T65" fmla="*/ 77 h 144"/>
                <a:gd name="T66" fmla="*/ 136 w 160"/>
                <a:gd name="T67" fmla="*/ 75 h 144"/>
                <a:gd name="T68" fmla="*/ 131 w 160"/>
                <a:gd name="T69" fmla="*/ 74 h 144"/>
                <a:gd name="T70" fmla="*/ 124 w 160"/>
                <a:gd name="T71" fmla="*/ 73 h 144"/>
                <a:gd name="T72" fmla="*/ 116 w 160"/>
                <a:gd name="T73" fmla="*/ 74 h 144"/>
                <a:gd name="T74" fmla="*/ 111 w 160"/>
                <a:gd name="T75" fmla="*/ 76 h 144"/>
                <a:gd name="T76" fmla="*/ 104 w 160"/>
                <a:gd name="T77" fmla="*/ 79 h 144"/>
                <a:gd name="T78" fmla="*/ 100 w 160"/>
                <a:gd name="T79" fmla="*/ 83 h 144"/>
                <a:gd name="T80" fmla="*/ 95 w 160"/>
                <a:gd name="T81" fmla="*/ 89 h 144"/>
                <a:gd name="T82" fmla="*/ 95 w 160"/>
                <a:gd name="T83" fmla="*/ 110 h 144"/>
                <a:gd name="T84" fmla="*/ 95 w 160"/>
                <a:gd name="T85" fmla="*/ 109 h 144"/>
                <a:gd name="T86" fmla="*/ 129 w 160"/>
                <a:gd name="T87" fmla="*/ 79 h 144"/>
                <a:gd name="T88" fmla="*/ 139 w 160"/>
                <a:gd name="T89" fmla="*/ 83 h 144"/>
                <a:gd name="T90" fmla="*/ 143 w 160"/>
                <a:gd name="T91" fmla="*/ 85 h 144"/>
                <a:gd name="T92" fmla="*/ 150 w 160"/>
                <a:gd name="T93" fmla="*/ 9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144">
                  <a:moveTo>
                    <a:pt x="156" y="91"/>
                  </a:moveTo>
                  <a:cubicBezTo>
                    <a:pt x="138" y="20"/>
                    <a:pt x="138" y="20"/>
                    <a:pt x="138" y="20"/>
                  </a:cubicBezTo>
                  <a:cubicBezTo>
                    <a:pt x="135" y="9"/>
                    <a:pt x="126" y="1"/>
                    <a:pt x="115" y="0"/>
                  </a:cubicBezTo>
                  <a:cubicBezTo>
                    <a:pt x="108" y="0"/>
                    <a:pt x="102" y="2"/>
                    <a:pt x="97" y="7"/>
                  </a:cubicBezTo>
                  <a:cubicBezTo>
                    <a:pt x="92" y="12"/>
                    <a:pt x="89" y="18"/>
                    <a:pt x="89" y="25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1" y="18"/>
                    <a:pt x="68" y="12"/>
                    <a:pt x="63" y="7"/>
                  </a:cubicBezTo>
                  <a:cubicBezTo>
                    <a:pt x="58" y="2"/>
                    <a:pt x="52" y="0"/>
                    <a:pt x="45" y="0"/>
                  </a:cubicBezTo>
                  <a:cubicBezTo>
                    <a:pt x="34" y="1"/>
                    <a:pt x="25" y="9"/>
                    <a:pt x="22" y="20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2" y="97"/>
                    <a:pt x="0" y="102"/>
                    <a:pt x="0" y="109"/>
                  </a:cubicBezTo>
                  <a:cubicBezTo>
                    <a:pt x="0" y="128"/>
                    <a:pt x="16" y="144"/>
                    <a:pt x="36" y="144"/>
                  </a:cubicBezTo>
                  <a:cubicBezTo>
                    <a:pt x="55" y="144"/>
                    <a:pt x="70" y="12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109"/>
                    <a:pt x="89" y="109"/>
                    <a:pt x="89" y="109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0" y="129"/>
                    <a:pt x="105" y="144"/>
                    <a:pt x="124" y="144"/>
                  </a:cubicBezTo>
                  <a:cubicBezTo>
                    <a:pt x="144" y="144"/>
                    <a:pt x="160" y="128"/>
                    <a:pt x="160" y="109"/>
                  </a:cubicBezTo>
                  <a:cubicBezTo>
                    <a:pt x="160" y="102"/>
                    <a:pt x="158" y="97"/>
                    <a:pt x="156" y="91"/>
                  </a:cubicBezTo>
                  <a:close/>
                  <a:moveTo>
                    <a:pt x="36" y="138"/>
                  </a:moveTo>
                  <a:cubicBezTo>
                    <a:pt x="19" y="138"/>
                    <a:pt x="6" y="125"/>
                    <a:pt x="6" y="109"/>
                  </a:cubicBezTo>
                  <a:cubicBezTo>
                    <a:pt x="6" y="103"/>
                    <a:pt x="7" y="98"/>
                    <a:pt x="10" y="94"/>
                  </a:cubicBezTo>
                  <a:cubicBezTo>
                    <a:pt x="10" y="93"/>
                    <a:pt x="11" y="92"/>
                    <a:pt x="12" y="91"/>
                  </a:cubicBezTo>
                  <a:cubicBezTo>
                    <a:pt x="12" y="91"/>
                    <a:pt x="12" y="91"/>
                    <a:pt x="12" y="90"/>
                  </a:cubicBezTo>
                  <a:cubicBezTo>
                    <a:pt x="14" y="89"/>
                    <a:pt x="15" y="87"/>
                    <a:pt x="17" y="85"/>
                  </a:cubicBezTo>
                  <a:cubicBezTo>
                    <a:pt x="17" y="85"/>
                    <a:pt x="18" y="85"/>
                    <a:pt x="18" y="85"/>
                  </a:cubicBezTo>
                  <a:cubicBezTo>
                    <a:pt x="19" y="84"/>
                    <a:pt x="19" y="84"/>
                    <a:pt x="20" y="83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3" y="82"/>
                    <a:pt x="25" y="81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29" y="80"/>
                    <a:pt x="30" y="79"/>
                    <a:pt x="31" y="79"/>
                  </a:cubicBezTo>
                  <a:cubicBezTo>
                    <a:pt x="31" y="79"/>
                    <a:pt x="32" y="79"/>
                    <a:pt x="32" y="79"/>
                  </a:cubicBezTo>
                  <a:cubicBezTo>
                    <a:pt x="33" y="79"/>
                    <a:pt x="34" y="79"/>
                    <a:pt x="36" y="79"/>
                  </a:cubicBezTo>
                  <a:cubicBezTo>
                    <a:pt x="52" y="79"/>
                    <a:pt x="65" y="92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4" y="126"/>
                    <a:pt x="51" y="138"/>
                    <a:pt x="36" y="138"/>
                  </a:cubicBezTo>
                  <a:close/>
                  <a:moveTo>
                    <a:pt x="63" y="86"/>
                  </a:moveTo>
                  <a:cubicBezTo>
                    <a:pt x="63" y="85"/>
                    <a:pt x="62" y="85"/>
                    <a:pt x="62" y="85"/>
                  </a:cubicBezTo>
                  <a:cubicBezTo>
                    <a:pt x="61" y="84"/>
                    <a:pt x="61" y="83"/>
                    <a:pt x="60" y="83"/>
                  </a:cubicBezTo>
                  <a:cubicBezTo>
                    <a:pt x="60" y="83"/>
                    <a:pt x="59" y="82"/>
                    <a:pt x="59" y="82"/>
                  </a:cubicBezTo>
                  <a:cubicBezTo>
                    <a:pt x="58" y="81"/>
                    <a:pt x="58" y="81"/>
                    <a:pt x="57" y="80"/>
                  </a:cubicBezTo>
                  <a:cubicBezTo>
                    <a:pt x="57" y="80"/>
                    <a:pt x="56" y="80"/>
                    <a:pt x="56" y="79"/>
                  </a:cubicBezTo>
                  <a:cubicBezTo>
                    <a:pt x="55" y="79"/>
                    <a:pt x="54" y="78"/>
                    <a:pt x="53" y="78"/>
                  </a:cubicBezTo>
                  <a:cubicBezTo>
                    <a:pt x="53" y="78"/>
                    <a:pt x="53" y="77"/>
                    <a:pt x="53" y="77"/>
                  </a:cubicBezTo>
                  <a:cubicBezTo>
                    <a:pt x="51" y="77"/>
                    <a:pt x="50" y="76"/>
                    <a:pt x="49" y="76"/>
                  </a:cubicBezTo>
                  <a:cubicBezTo>
                    <a:pt x="49" y="76"/>
                    <a:pt x="48" y="75"/>
                    <a:pt x="48" y="75"/>
                  </a:cubicBezTo>
                  <a:cubicBezTo>
                    <a:pt x="47" y="75"/>
                    <a:pt x="46" y="75"/>
                    <a:pt x="45" y="74"/>
                  </a:cubicBezTo>
                  <a:cubicBezTo>
                    <a:pt x="45" y="74"/>
                    <a:pt x="44" y="74"/>
                    <a:pt x="44" y="74"/>
                  </a:cubicBezTo>
                  <a:cubicBezTo>
                    <a:pt x="43" y="74"/>
                    <a:pt x="42" y="74"/>
                    <a:pt x="41" y="73"/>
                  </a:cubicBezTo>
                  <a:cubicBezTo>
                    <a:pt x="41" y="73"/>
                    <a:pt x="40" y="73"/>
                    <a:pt x="40" y="73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4" y="73"/>
                    <a:pt x="33" y="73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3"/>
                    <a:pt x="30" y="74"/>
                    <a:pt x="29" y="74"/>
                  </a:cubicBezTo>
                  <a:cubicBezTo>
                    <a:pt x="28" y="74"/>
                    <a:pt x="28" y="74"/>
                    <a:pt x="27" y="74"/>
                  </a:cubicBezTo>
                  <a:cubicBezTo>
                    <a:pt x="27" y="74"/>
                    <a:pt x="26" y="74"/>
                    <a:pt x="26" y="74"/>
                  </a:cubicBezTo>
                  <a:cubicBezTo>
                    <a:pt x="25" y="75"/>
                    <a:pt x="25" y="75"/>
                    <a:pt x="24" y="75"/>
                  </a:cubicBezTo>
                  <a:cubicBezTo>
                    <a:pt x="24" y="75"/>
                    <a:pt x="23" y="75"/>
                    <a:pt x="23" y="75"/>
                  </a:cubicBezTo>
                  <a:cubicBezTo>
                    <a:pt x="22" y="76"/>
                    <a:pt x="22" y="76"/>
                    <a:pt x="21" y="76"/>
                  </a:cubicBezTo>
                  <a:cubicBezTo>
                    <a:pt x="21" y="76"/>
                    <a:pt x="20" y="76"/>
                    <a:pt x="20" y="77"/>
                  </a:cubicBezTo>
                  <a:cubicBezTo>
                    <a:pt x="19" y="77"/>
                    <a:pt x="19" y="77"/>
                    <a:pt x="18" y="78"/>
                  </a:cubicBezTo>
                  <a:cubicBezTo>
                    <a:pt x="18" y="78"/>
                    <a:pt x="18" y="78"/>
                    <a:pt x="17" y="78"/>
                  </a:cubicBezTo>
                  <a:cubicBezTo>
                    <a:pt x="17" y="79"/>
                    <a:pt x="16" y="79"/>
                    <a:pt x="15" y="79"/>
                  </a:cubicBezTo>
                  <a:cubicBezTo>
                    <a:pt x="15" y="79"/>
                    <a:pt x="15" y="79"/>
                    <a:pt x="15" y="80"/>
                  </a:cubicBezTo>
                  <a:cubicBezTo>
                    <a:pt x="14" y="80"/>
                    <a:pt x="14" y="81"/>
                    <a:pt x="13" y="8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13"/>
                    <a:pt x="37" y="6"/>
                    <a:pt x="45" y="6"/>
                  </a:cubicBezTo>
                  <a:cubicBezTo>
                    <a:pt x="51" y="6"/>
                    <a:pt x="56" y="8"/>
                    <a:pt x="59" y="11"/>
                  </a:cubicBezTo>
                  <a:cubicBezTo>
                    <a:pt x="63" y="15"/>
                    <a:pt x="65" y="20"/>
                    <a:pt x="65" y="25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8"/>
                    <a:pt x="64" y="87"/>
                    <a:pt x="63" y="86"/>
                  </a:cubicBezTo>
                  <a:close/>
                  <a:moveTo>
                    <a:pt x="71" y="76"/>
                  </a:moveTo>
                  <a:cubicBezTo>
                    <a:pt x="71" y="43"/>
                    <a:pt x="71" y="43"/>
                    <a:pt x="71" y="4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9" y="76"/>
                    <a:pt x="89" y="76"/>
                    <a:pt x="89" y="76"/>
                  </a:cubicBezTo>
                  <a:lnTo>
                    <a:pt x="71" y="76"/>
                  </a:lnTo>
                  <a:close/>
                  <a:moveTo>
                    <a:pt x="95" y="89"/>
                  </a:moveTo>
                  <a:cubicBezTo>
                    <a:pt x="95" y="79"/>
                    <a:pt x="95" y="79"/>
                    <a:pt x="95" y="7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0"/>
                    <a:pt x="97" y="15"/>
                    <a:pt x="101" y="11"/>
                  </a:cubicBezTo>
                  <a:cubicBezTo>
                    <a:pt x="104" y="8"/>
                    <a:pt x="109" y="6"/>
                    <a:pt x="114" y="6"/>
                  </a:cubicBezTo>
                  <a:cubicBezTo>
                    <a:pt x="114" y="6"/>
                    <a:pt x="114" y="6"/>
                    <a:pt x="115" y="6"/>
                  </a:cubicBezTo>
                  <a:cubicBezTo>
                    <a:pt x="123" y="6"/>
                    <a:pt x="130" y="13"/>
                    <a:pt x="132" y="21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6" y="80"/>
                    <a:pt x="144" y="79"/>
                    <a:pt x="143" y="78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41" y="77"/>
                    <a:pt x="141" y="77"/>
                    <a:pt x="140" y="77"/>
                  </a:cubicBezTo>
                  <a:cubicBezTo>
                    <a:pt x="140" y="76"/>
                    <a:pt x="139" y="76"/>
                    <a:pt x="139" y="76"/>
                  </a:cubicBezTo>
                  <a:cubicBezTo>
                    <a:pt x="138" y="76"/>
                    <a:pt x="138" y="76"/>
                    <a:pt x="137" y="75"/>
                  </a:cubicBezTo>
                  <a:cubicBezTo>
                    <a:pt x="137" y="75"/>
                    <a:pt x="136" y="75"/>
                    <a:pt x="136" y="75"/>
                  </a:cubicBezTo>
                  <a:cubicBezTo>
                    <a:pt x="135" y="75"/>
                    <a:pt x="135" y="75"/>
                    <a:pt x="134" y="74"/>
                  </a:cubicBezTo>
                  <a:cubicBezTo>
                    <a:pt x="134" y="74"/>
                    <a:pt x="133" y="74"/>
                    <a:pt x="133" y="74"/>
                  </a:cubicBezTo>
                  <a:cubicBezTo>
                    <a:pt x="132" y="74"/>
                    <a:pt x="132" y="74"/>
                    <a:pt x="131" y="74"/>
                  </a:cubicBezTo>
                  <a:cubicBezTo>
                    <a:pt x="130" y="74"/>
                    <a:pt x="130" y="73"/>
                    <a:pt x="129" y="73"/>
                  </a:cubicBezTo>
                  <a:cubicBezTo>
                    <a:pt x="129" y="73"/>
                    <a:pt x="128" y="73"/>
                    <a:pt x="128" y="73"/>
                  </a:cubicBezTo>
                  <a:cubicBezTo>
                    <a:pt x="127" y="73"/>
                    <a:pt x="126" y="73"/>
                    <a:pt x="124" y="73"/>
                  </a:cubicBezTo>
                  <a:cubicBezTo>
                    <a:pt x="123" y="73"/>
                    <a:pt x="122" y="73"/>
                    <a:pt x="120" y="73"/>
                  </a:cubicBezTo>
                  <a:cubicBezTo>
                    <a:pt x="120" y="73"/>
                    <a:pt x="119" y="73"/>
                    <a:pt x="119" y="73"/>
                  </a:cubicBezTo>
                  <a:cubicBezTo>
                    <a:pt x="118" y="74"/>
                    <a:pt x="117" y="74"/>
                    <a:pt x="116" y="74"/>
                  </a:cubicBezTo>
                  <a:cubicBezTo>
                    <a:pt x="116" y="74"/>
                    <a:pt x="115" y="74"/>
                    <a:pt x="115" y="74"/>
                  </a:cubicBezTo>
                  <a:cubicBezTo>
                    <a:pt x="114" y="75"/>
                    <a:pt x="113" y="75"/>
                    <a:pt x="112" y="75"/>
                  </a:cubicBezTo>
                  <a:cubicBezTo>
                    <a:pt x="112" y="75"/>
                    <a:pt x="111" y="76"/>
                    <a:pt x="111" y="76"/>
                  </a:cubicBezTo>
                  <a:cubicBezTo>
                    <a:pt x="110" y="76"/>
                    <a:pt x="109" y="77"/>
                    <a:pt x="107" y="77"/>
                  </a:cubicBezTo>
                  <a:cubicBezTo>
                    <a:pt x="107" y="77"/>
                    <a:pt x="107" y="78"/>
                    <a:pt x="107" y="78"/>
                  </a:cubicBezTo>
                  <a:cubicBezTo>
                    <a:pt x="106" y="78"/>
                    <a:pt x="105" y="79"/>
                    <a:pt x="104" y="79"/>
                  </a:cubicBezTo>
                  <a:cubicBezTo>
                    <a:pt x="104" y="80"/>
                    <a:pt x="103" y="80"/>
                    <a:pt x="103" y="80"/>
                  </a:cubicBezTo>
                  <a:cubicBezTo>
                    <a:pt x="102" y="81"/>
                    <a:pt x="102" y="81"/>
                    <a:pt x="101" y="82"/>
                  </a:cubicBezTo>
                  <a:cubicBezTo>
                    <a:pt x="101" y="82"/>
                    <a:pt x="100" y="83"/>
                    <a:pt x="100" y="83"/>
                  </a:cubicBezTo>
                  <a:cubicBezTo>
                    <a:pt x="99" y="83"/>
                    <a:pt x="99" y="84"/>
                    <a:pt x="98" y="85"/>
                  </a:cubicBezTo>
                  <a:cubicBezTo>
                    <a:pt x="98" y="85"/>
                    <a:pt x="97" y="85"/>
                    <a:pt x="97" y="86"/>
                  </a:cubicBezTo>
                  <a:cubicBezTo>
                    <a:pt x="96" y="87"/>
                    <a:pt x="96" y="88"/>
                    <a:pt x="95" y="89"/>
                  </a:cubicBezTo>
                  <a:cubicBezTo>
                    <a:pt x="95" y="89"/>
                    <a:pt x="95" y="89"/>
                    <a:pt x="95" y="89"/>
                  </a:cubicBezTo>
                  <a:close/>
                  <a:moveTo>
                    <a:pt x="124" y="138"/>
                  </a:moveTo>
                  <a:cubicBezTo>
                    <a:pt x="109" y="138"/>
                    <a:pt x="96" y="126"/>
                    <a:pt x="95" y="110"/>
                  </a:cubicBezTo>
                  <a:cubicBezTo>
                    <a:pt x="95" y="110"/>
                    <a:pt x="95" y="110"/>
                    <a:pt x="95" y="110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5" y="92"/>
                    <a:pt x="108" y="79"/>
                    <a:pt x="124" y="79"/>
                  </a:cubicBezTo>
                  <a:cubicBezTo>
                    <a:pt x="126" y="79"/>
                    <a:pt x="127" y="79"/>
                    <a:pt x="128" y="79"/>
                  </a:cubicBezTo>
                  <a:cubicBezTo>
                    <a:pt x="128" y="79"/>
                    <a:pt x="129" y="79"/>
                    <a:pt x="129" y="79"/>
                  </a:cubicBezTo>
                  <a:cubicBezTo>
                    <a:pt x="130" y="79"/>
                    <a:pt x="131" y="80"/>
                    <a:pt x="132" y="80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5" y="81"/>
                    <a:pt x="137" y="82"/>
                    <a:pt x="139" y="83"/>
                  </a:cubicBezTo>
                  <a:cubicBezTo>
                    <a:pt x="139" y="83"/>
                    <a:pt x="139" y="83"/>
                    <a:pt x="140" y="83"/>
                  </a:cubicBezTo>
                  <a:cubicBezTo>
                    <a:pt x="141" y="84"/>
                    <a:pt x="141" y="84"/>
                    <a:pt x="142" y="85"/>
                  </a:cubicBezTo>
                  <a:cubicBezTo>
                    <a:pt x="142" y="85"/>
                    <a:pt x="143" y="85"/>
                    <a:pt x="143" y="85"/>
                  </a:cubicBezTo>
                  <a:cubicBezTo>
                    <a:pt x="145" y="87"/>
                    <a:pt x="146" y="89"/>
                    <a:pt x="148" y="90"/>
                  </a:cubicBezTo>
                  <a:cubicBezTo>
                    <a:pt x="148" y="91"/>
                    <a:pt x="148" y="91"/>
                    <a:pt x="148" y="91"/>
                  </a:cubicBezTo>
                  <a:cubicBezTo>
                    <a:pt x="149" y="92"/>
                    <a:pt x="150" y="93"/>
                    <a:pt x="150" y="94"/>
                  </a:cubicBezTo>
                  <a:cubicBezTo>
                    <a:pt x="153" y="98"/>
                    <a:pt x="154" y="103"/>
                    <a:pt x="154" y="109"/>
                  </a:cubicBezTo>
                  <a:cubicBezTo>
                    <a:pt x="154" y="125"/>
                    <a:pt x="141" y="138"/>
                    <a:pt x="124" y="138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1137">
              <a:extLst>
                <a:ext uri="{FF2B5EF4-FFF2-40B4-BE49-F238E27FC236}">
                  <a16:creationId xmlns:a16="http://schemas.microsoft.com/office/drawing/2014/main" xmlns="" id="{1BDC9F67-2038-491B-81F1-CDF58056E9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974" y="4397792"/>
              <a:ext cx="372995" cy="338296"/>
            </a:xfrm>
            <a:custGeom>
              <a:avLst/>
              <a:gdLst>
                <a:gd name="T0" fmla="*/ 160 w 160"/>
                <a:gd name="T1" fmla="*/ 45 h 144"/>
                <a:gd name="T2" fmla="*/ 160 w 160"/>
                <a:gd name="T3" fmla="*/ 45 h 144"/>
                <a:gd name="T4" fmla="*/ 160 w 160"/>
                <a:gd name="T5" fmla="*/ 44 h 144"/>
                <a:gd name="T6" fmla="*/ 160 w 160"/>
                <a:gd name="T7" fmla="*/ 44 h 144"/>
                <a:gd name="T8" fmla="*/ 133 w 160"/>
                <a:gd name="T9" fmla="*/ 1 h 144"/>
                <a:gd name="T10" fmla="*/ 132 w 160"/>
                <a:gd name="T11" fmla="*/ 0 h 144"/>
                <a:gd name="T12" fmla="*/ 132 w 160"/>
                <a:gd name="T13" fmla="*/ 0 h 144"/>
                <a:gd name="T14" fmla="*/ 29 w 160"/>
                <a:gd name="T15" fmla="*/ 0 h 144"/>
                <a:gd name="T16" fmla="*/ 28 w 160"/>
                <a:gd name="T17" fmla="*/ 0 h 144"/>
                <a:gd name="T18" fmla="*/ 28 w 160"/>
                <a:gd name="T19" fmla="*/ 1 h 144"/>
                <a:gd name="T20" fmla="*/ 27 w 160"/>
                <a:gd name="T21" fmla="*/ 1 h 144"/>
                <a:gd name="T22" fmla="*/ 0 w 160"/>
                <a:gd name="T23" fmla="*/ 44 h 144"/>
                <a:gd name="T24" fmla="*/ 0 w 160"/>
                <a:gd name="T25" fmla="*/ 44 h 144"/>
                <a:gd name="T26" fmla="*/ 0 w 160"/>
                <a:gd name="T27" fmla="*/ 45 h 144"/>
                <a:gd name="T28" fmla="*/ 0 w 160"/>
                <a:gd name="T29" fmla="*/ 46 h 144"/>
                <a:gd name="T30" fmla="*/ 0 w 160"/>
                <a:gd name="T31" fmla="*/ 46 h 144"/>
                <a:gd name="T32" fmla="*/ 0 w 160"/>
                <a:gd name="T33" fmla="*/ 47 h 144"/>
                <a:gd name="T34" fmla="*/ 78 w 160"/>
                <a:gd name="T35" fmla="*/ 143 h 144"/>
                <a:gd name="T36" fmla="*/ 78 w 160"/>
                <a:gd name="T37" fmla="*/ 143 h 144"/>
                <a:gd name="T38" fmla="*/ 79 w 160"/>
                <a:gd name="T39" fmla="*/ 144 h 144"/>
                <a:gd name="T40" fmla="*/ 80 w 160"/>
                <a:gd name="T41" fmla="*/ 144 h 144"/>
                <a:gd name="T42" fmla="*/ 81 w 160"/>
                <a:gd name="T43" fmla="*/ 144 h 144"/>
                <a:gd name="T44" fmla="*/ 82 w 160"/>
                <a:gd name="T45" fmla="*/ 143 h 144"/>
                <a:gd name="T46" fmla="*/ 159 w 160"/>
                <a:gd name="T47" fmla="*/ 47 h 144"/>
                <a:gd name="T48" fmla="*/ 160 w 160"/>
                <a:gd name="T49" fmla="*/ 47 h 144"/>
                <a:gd name="T50" fmla="*/ 160 w 160"/>
                <a:gd name="T51" fmla="*/ 46 h 144"/>
                <a:gd name="T52" fmla="*/ 86 w 160"/>
                <a:gd name="T53" fmla="*/ 5 h 144"/>
                <a:gd name="T54" fmla="*/ 114 w 160"/>
                <a:gd name="T55" fmla="*/ 40 h 144"/>
                <a:gd name="T56" fmla="*/ 109 w 160"/>
                <a:gd name="T57" fmla="*/ 43 h 144"/>
                <a:gd name="T58" fmla="*/ 80 w 160"/>
                <a:gd name="T59" fmla="*/ 7 h 144"/>
                <a:gd name="T60" fmla="*/ 46 w 160"/>
                <a:gd name="T61" fmla="*/ 40 h 144"/>
                <a:gd name="T62" fmla="*/ 74 w 160"/>
                <a:gd name="T63" fmla="*/ 5 h 144"/>
                <a:gd name="T64" fmla="*/ 111 w 160"/>
                <a:gd name="T65" fmla="*/ 48 h 144"/>
                <a:gd name="T66" fmla="*/ 49 w 160"/>
                <a:gd name="T67" fmla="*/ 48 h 144"/>
                <a:gd name="T68" fmla="*/ 131 w 160"/>
                <a:gd name="T69" fmla="*/ 9 h 144"/>
                <a:gd name="T70" fmla="*/ 119 w 160"/>
                <a:gd name="T71" fmla="*/ 43 h 144"/>
                <a:gd name="T72" fmla="*/ 29 w 160"/>
                <a:gd name="T73" fmla="*/ 9 h 144"/>
                <a:gd name="T74" fmla="*/ 7 w 160"/>
                <a:gd name="T75" fmla="*/ 43 h 144"/>
                <a:gd name="T76" fmla="*/ 43 w 160"/>
                <a:gd name="T77" fmla="*/ 48 h 144"/>
                <a:gd name="T78" fmla="*/ 8 w 160"/>
                <a:gd name="T79" fmla="*/ 48 h 144"/>
                <a:gd name="T80" fmla="*/ 86 w 160"/>
                <a:gd name="T81" fmla="*/ 129 h 144"/>
                <a:gd name="T82" fmla="*/ 152 w 160"/>
                <a:gd name="T83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144">
                  <a:moveTo>
                    <a:pt x="160" y="46"/>
                  </a:moveTo>
                  <a:cubicBezTo>
                    <a:pt x="160" y="46"/>
                    <a:pt x="160" y="46"/>
                    <a:pt x="160" y="45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60" y="45"/>
                    <a:pt x="160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2" y="1"/>
                    <a:pt x="132" y="0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0" y="144"/>
                    <a:pt x="80" y="144"/>
                  </a:cubicBezTo>
                  <a:cubicBezTo>
                    <a:pt x="80" y="144"/>
                    <a:pt x="81" y="144"/>
                    <a:pt x="81" y="144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59" y="47"/>
                    <a:pt x="159" y="47"/>
                    <a:pt x="160" y="47"/>
                  </a:cubicBezTo>
                  <a:cubicBezTo>
                    <a:pt x="160" y="47"/>
                    <a:pt x="160" y="47"/>
                    <a:pt x="160" y="47"/>
                  </a:cubicBezTo>
                  <a:cubicBezTo>
                    <a:pt x="160" y="47"/>
                    <a:pt x="160" y="47"/>
                    <a:pt x="160" y="46"/>
                  </a:cubicBezTo>
                  <a:cubicBezTo>
                    <a:pt x="160" y="46"/>
                    <a:pt x="160" y="46"/>
                    <a:pt x="160" y="46"/>
                  </a:cubicBezTo>
                  <a:cubicBezTo>
                    <a:pt x="160" y="46"/>
                    <a:pt x="160" y="46"/>
                    <a:pt x="160" y="46"/>
                  </a:cubicBezTo>
                  <a:close/>
                  <a:moveTo>
                    <a:pt x="86" y="5"/>
                  </a:moveTo>
                  <a:cubicBezTo>
                    <a:pt x="127" y="5"/>
                    <a:pt x="127" y="5"/>
                    <a:pt x="127" y="5"/>
                  </a:cubicBezTo>
                  <a:cubicBezTo>
                    <a:pt x="114" y="40"/>
                    <a:pt x="114" y="40"/>
                    <a:pt x="114" y="40"/>
                  </a:cubicBezTo>
                  <a:lnTo>
                    <a:pt x="86" y="5"/>
                  </a:lnTo>
                  <a:close/>
                  <a:moveTo>
                    <a:pt x="109" y="43"/>
                  </a:moveTo>
                  <a:cubicBezTo>
                    <a:pt x="51" y="43"/>
                    <a:pt x="51" y="43"/>
                    <a:pt x="51" y="43"/>
                  </a:cubicBezTo>
                  <a:cubicBezTo>
                    <a:pt x="80" y="7"/>
                    <a:pt x="80" y="7"/>
                    <a:pt x="80" y="7"/>
                  </a:cubicBezTo>
                  <a:lnTo>
                    <a:pt x="109" y="43"/>
                  </a:lnTo>
                  <a:close/>
                  <a:moveTo>
                    <a:pt x="46" y="40"/>
                  </a:moveTo>
                  <a:cubicBezTo>
                    <a:pt x="33" y="5"/>
                    <a:pt x="33" y="5"/>
                    <a:pt x="33" y="5"/>
                  </a:cubicBezTo>
                  <a:cubicBezTo>
                    <a:pt x="74" y="5"/>
                    <a:pt x="74" y="5"/>
                    <a:pt x="74" y="5"/>
                  </a:cubicBezTo>
                  <a:lnTo>
                    <a:pt x="46" y="40"/>
                  </a:lnTo>
                  <a:close/>
                  <a:moveTo>
                    <a:pt x="111" y="48"/>
                  </a:moveTo>
                  <a:cubicBezTo>
                    <a:pt x="80" y="132"/>
                    <a:pt x="80" y="132"/>
                    <a:pt x="80" y="132"/>
                  </a:cubicBezTo>
                  <a:cubicBezTo>
                    <a:pt x="49" y="48"/>
                    <a:pt x="49" y="48"/>
                    <a:pt x="49" y="48"/>
                  </a:cubicBezTo>
                  <a:lnTo>
                    <a:pt x="111" y="48"/>
                  </a:lnTo>
                  <a:close/>
                  <a:moveTo>
                    <a:pt x="131" y="9"/>
                  </a:moveTo>
                  <a:cubicBezTo>
                    <a:pt x="153" y="43"/>
                    <a:pt x="153" y="43"/>
                    <a:pt x="153" y="43"/>
                  </a:cubicBezTo>
                  <a:cubicBezTo>
                    <a:pt x="119" y="43"/>
                    <a:pt x="119" y="43"/>
                    <a:pt x="119" y="43"/>
                  </a:cubicBezTo>
                  <a:lnTo>
                    <a:pt x="131" y="9"/>
                  </a:lnTo>
                  <a:close/>
                  <a:moveTo>
                    <a:pt x="29" y="9"/>
                  </a:moveTo>
                  <a:cubicBezTo>
                    <a:pt x="41" y="43"/>
                    <a:pt x="41" y="43"/>
                    <a:pt x="41" y="43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29" y="9"/>
                  </a:lnTo>
                  <a:close/>
                  <a:moveTo>
                    <a:pt x="43" y="48"/>
                  </a:moveTo>
                  <a:cubicBezTo>
                    <a:pt x="72" y="127"/>
                    <a:pt x="72" y="127"/>
                    <a:pt x="72" y="127"/>
                  </a:cubicBezTo>
                  <a:cubicBezTo>
                    <a:pt x="8" y="48"/>
                    <a:pt x="8" y="48"/>
                    <a:pt x="8" y="48"/>
                  </a:cubicBezTo>
                  <a:lnTo>
                    <a:pt x="43" y="48"/>
                  </a:lnTo>
                  <a:close/>
                  <a:moveTo>
                    <a:pt x="86" y="129"/>
                  </a:moveTo>
                  <a:cubicBezTo>
                    <a:pt x="117" y="48"/>
                    <a:pt x="117" y="48"/>
                    <a:pt x="117" y="48"/>
                  </a:cubicBezTo>
                  <a:cubicBezTo>
                    <a:pt x="152" y="48"/>
                    <a:pt x="152" y="48"/>
                    <a:pt x="152" y="48"/>
                  </a:cubicBezTo>
                  <a:lnTo>
                    <a:pt x="86" y="129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2123">
              <a:extLst>
                <a:ext uri="{FF2B5EF4-FFF2-40B4-BE49-F238E27FC236}">
                  <a16:creationId xmlns:a16="http://schemas.microsoft.com/office/drawing/2014/main" xmlns="" id="{C13C1412-E998-4D35-9B5E-78C349A38D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5241" y="4395305"/>
              <a:ext cx="344803" cy="375162"/>
            </a:xfrm>
            <a:custGeom>
              <a:avLst/>
              <a:gdLst>
                <a:gd name="T0" fmla="*/ 24 w 148"/>
                <a:gd name="T1" fmla="*/ 74 h 160"/>
                <a:gd name="T2" fmla="*/ 56 w 148"/>
                <a:gd name="T3" fmla="*/ 148 h 160"/>
                <a:gd name="T4" fmla="*/ 62 w 148"/>
                <a:gd name="T5" fmla="*/ 151 h 160"/>
                <a:gd name="T6" fmla="*/ 65 w 148"/>
                <a:gd name="T7" fmla="*/ 160 h 160"/>
                <a:gd name="T8" fmla="*/ 86 w 148"/>
                <a:gd name="T9" fmla="*/ 157 h 160"/>
                <a:gd name="T10" fmla="*/ 89 w 148"/>
                <a:gd name="T11" fmla="*/ 151 h 160"/>
                <a:gd name="T12" fmla="*/ 92 w 148"/>
                <a:gd name="T13" fmla="*/ 121 h 160"/>
                <a:gd name="T14" fmla="*/ 74 w 148"/>
                <a:gd name="T15" fmla="*/ 24 h 160"/>
                <a:gd name="T16" fmla="*/ 80 w 148"/>
                <a:gd name="T17" fmla="*/ 148 h 160"/>
                <a:gd name="T18" fmla="*/ 68 w 148"/>
                <a:gd name="T19" fmla="*/ 154 h 160"/>
                <a:gd name="T20" fmla="*/ 65 w 148"/>
                <a:gd name="T21" fmla="*/ 145 h 160"/>
                <a:gd name="T22" fmla="*/ 62 w 148"/>
                <a:gd name="T23" fmla="*/ 130 h 160"/>
                <a:gd name="T24" fmla="*/ 86 w 148"/>
                <a:gd name="T25" fmla="*/ 145 h 160"/>
                <a:gd name="T26" fmla="*/ 88 w 148"/>
                <a:gd name="T27" fmla="*/ 116 h 160"/>
                <a:gd name="T28" fmla="*/ 86 w 148"/>
                <a:gd name="T29" fmla="*/ 124 h 160"/>
                <a:gd name="T30" fmla="*/ 62 w 148"/>
                <a:gd name="T31" fmla="*/ 119 h 160"/>
                <a:gd name="T32" fmla="*/ 30 w 148"/>
                <a:gd name="T33" fmla="*/ 74 h 160"/>
                <a:gd name="T34" fmla="*/ 119 w 148"/>
                <a:gd name="T35" fmla="*/ 74 h 160"/>
                <a:gd name="T36" fmla="*/ 71 w 148"/>
                <a:gd name="T37" fmla="*/ 15 h 160"/>
                <a:gd name="T38" fmla="*/ 74 w 148"/>
                <a:gd name="T39" fmla="*/ 0 h 160"/>
                <a:gd name="T40" fmla="*/ 77 w 148"/>
                <a:gd name="T41" fmla="*/ 15 h 160"/>
                <a:gd name="T42" fmla="*/ 71 w 148"/>
                <a:gd name="T43" fmla="*/ 15 h 160"/>
                <a:gd name="T44" fmla="*/ 145 w 148"/>
                <a:gd name="T45" fmla="*/ 77 h 160"/>
                <a:gd name="T46" fmla="*/ 130 w 148"/>
                <a:gd name="T47" fmla="*/ 74 h 160"/>
                <a:gd name="T48" fmla="*/ 145 w 148"/>
                <a:gd name="T49" fmla="*/ 71 h 160"/>
                <a:gd name="T50" fmla="*/ 18 w 148"/>
                <a:gd name="T51" fmla="*/ 74 h 160"/>
                <a:gd name="T52" fmla="*/ 3 w 148"/>
                <a:gd name="T53" fmla="*/ 77 h 160"/>
                <a:gd name="T54" fmla="*/ 3 w 148"/>
                <a:gd name="T55" fmla="*/ 71 h 160"/>
                <a:gd name="T56" fmla="*/ 18 w 148"/>
                <a:gd name="T57" fmla="*/ 74 h 160"/>
                <a:gd name="T58" fmla="*/ 126 w 148"/>
                <a:gd name="T59" fmla="*/ 26 h 160"/>
                <a:gd name="T60" fmla="*/ 116 w 148"/>
                <a:gd name="T61" fmla="*/ 35 h 160"/>
                <a:gd name="T62" fmla="*/ 114 w 148"/>
                <a:gd name="T63" fmla="*/ 30 h 160"/>
                <a:gd name="T64" fmla="*/ 126 w 148"/>
                <a:gd name="T65" fmla="*/ 22 h 160"/>
                <a:gd name="T66" fmla="*/ 34 w 148"/>
                <a:gd name="T67" fmla="*/ 118 h 160"/>
                <a:gd name="T68" fmla="*/ 24 w 148"/>
                <a:gd name="T69" fmla="*/ 127 h 160"/>
                <a:gd name="T70" fmla="*/ 22 w 148"/>
                <a:gd name="T71" fmla="*/ 122 h 160"/>
                <a:gd name="T72" fmla="*/ 34 w 148"/>
                <a:gd name="T73" fmla="*/ 114 h 160"/>
                <a:gd name="T74" fmla="*/ 126 w 148"/>
                <a:gd name="T75" fmla="*/ 126 h 160"/>
                <a:gd name="T76" fmla="*/ 122 w 148"/>
                <a:gd name="T77" fmla="*/ 126 h 160"/>
                <a:gd name="T78" fmla="*/ 114 w 148"/>
                <a:gd name="T79" fmla="*/ 114 h 160"/>
                <a:gd name="T80" fmla="*/ 126 w 148"/>
                <a:gd name="T81" fmla="*/ 122 h 160"/>
                <a:gd name="T82" fmla="*/ 22 w 148"/>
                <a:gd name="T83" fmla="*/ 22 h 160"/>
                <a:gd name="T84" fmla="*/ 34 w 148"/>
                <a:gd name="T85" fmla="*/ 30 h 160"/>
                <a:gd name="T86" fmla="*/ 32 w 148"/>
                <a:gd name="T87" fmla="*/ 35 h 160"/>
                <a:gd name="T88" fmla="*/ 22 w 148"/>
                <a:gd name="T89" fmla="*/ 26 h 160"/>
                <a:gd name="T90" fmla="*/ 74 w 148"/>
                <a:gd name="T91" fmla="*/ 44 h 160"/>
                <a:gd name="T92" fmla="*/ 41 w 148"/>
                <a:gd name="T93" fmla="*/ 77 h 160"/>
                <a:gd name="T94" fmla="*/ 74 w 148"/>
                <a:gd name="T95" fmla="*/ 3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" h="160">
                  <a:moveTo>
                    <a:pt x="74" y="24"/>
                  </a:moveTo>
                  <a:cubicBezTo>
                    <a:pt x="46" y="24"/>
                    <a:pt x="24" y="46"/>
                    <a:pt x="24" y="74"/>
                  </a:cubicBezTo>
                  <a:cubicBezTo>
                    <a:pt x="24" y="95"/>
                    <a:pt x="37" y="114"/>
                    <a:pt x="56" y="121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50"/>
                    <a:pt x="58" y="151"/>
                    <a:pt x="59" y="151"/>
                  </a:cubicBezTo>
                  <a:cubicBezTo>
                    <a:pt x="62" y="151"/>
                    <a:pt x="62" y="151"/>
                    <a:pt x="62" y="151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9"/>
                    <a:pt x="64" y="160"/>
                    <a:pt x="65" y="160"/>
                  </a:cubicBezTo>
                  <a:cubicBezTo>
                    <a:pt x="83" y="160"/>
                    <a:pt x="83" y="160"/>
                    <a:pt x="83" y="160"/>
                  </a:cubicBezTo>
                  <a:cubicBezTo>
                    <a:pt x="85" y="160"/>
                    <a:pt x="86" y="159"/>
                    <a:pt x="86" y="157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91" y="151"/>
                    <a:pt x="92" y="150"/>
                    <a:pt x="92" y="148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111" y="114"/>
                    <a:pt x="124" y="95"/>
                    <a:pt x="124" y="74"/>
                  </a:cubicBezTo>
                  <a:cubicBezTo>
                    <a:pt x="124" y="46"/>
                    <a:pt x="102" y="24"/>
                    <a:pt x="74" y="24"/>
                  </a:cubicBezTo>
                  <a:close/>
                  <a:moveTo>
                    <a:pt x="83" y="145"/>
                  </a:moveTo>
                  <a:cubicBezTo>
                    <a:pt x="81" y="145"/>
                    <a:pt x="80" y="147"/>
                    <a:pt x="80" y="148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68" y="154"/>
                    <a:pt x="68" y="154"/>
                    <a:pt x="68" y="154"/>
                  </a:cubicBezTo>
                  <a:cubicBezTo>
                    <a:pt x="68" y="148"/>
                    <a:pt x="68" y="148"/>
                    <a:pt x="68" y="148"/>
                  </a:cubicBezTo>
                  <a:cubicBezTo>
                    <a:pt x="68" y="147"/>
                    <a:pt x="67" y="145"/>
                    <a:pt x="65" y="145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86" y="130"/>
                    <a:pt x="86" y="130"/>
                    <a:pt x="86" y="130"/>
                  </a:cubicBezTo>
                  <a:cubicBezTo>
                    <a:pt x="86" y="145"/>
                    <a:pt x="86" y="145"/>
                    <a:pt x="86" y="145"/>
                  </a:cubicBezTo>
                  <a:lnTo>
                    <a:pt x="83" y="145"/>
                  </a:lnTo>
                  <a:close/>
                  <a:moveTo>
                    <a:pt x="88" y="116"/>
                  </a:moveTo>
                  <a:cubicBezTo>
                    <a:pt x="87" y="117"/>
                    <a:pt x="86" y="118"/>
                    <a:pt x="86" y="119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2" y="119"/>
                    <a:pt x="62" y="119"/>
                    <a:pt x="62" y="119"/>
                  </a:cubicBezTo>
                  <a:cubicBezTo>
                    <a:pt x="62" y="118"/>
                    <a:pt x="61" y="117"/>
                    <a:pt x="60" y="116"/>
                  </a:cubicBezTo>
                  <a:cubicBezTo>
                    <a:pt x="42" y="110"/>
                    <a:pt x="30" y="93"/>
                    <a:pt x="30" y="74"/>
                  </a:cubicBezTo>
                  <a:cubicBezTo>
                    <a:pt x="30" y="50"/>
                    <a:pt x="50" y="30"/>
                    <a:pt x="74" y="30"/>
                  </a:cubicBezTo>
                  <a:cubicBezTo>
                    <a:pt x="99" y="30"/>
                    <a:pt x="119" y="50"/>
                    <a:pt x="119" y="74"/>
                  </a:cubicBezTo>
                  <a:cubicBezTo>
                    <a:pt x="119" y="93"/>
                    <a:pt x="106" y="110"/>
                    <a:pt x="88" y="116"/>
                  </a:cubicBezTo>
                  <a:close/>
                  <a:moveTo>
                    <a:pt x="71" y="15"/>
                  </a:moveTo>
                  <a:cubicBezTo>
                    <a:pt x="71" y="3"/>
                    <a:pt x="71" y="3"/>
                    <a:pt x="71" y="3"/>
                  </a:cubicBezTo>
                  <a:cubicBezTo>
                    <a:pt x="71" y="1"/>
                    <a:pt x="72" y="0"/>
                    <a:pt x="74" y="0"/>
                  </a:cubicBezTo>
                  <a:cubicBezTo>
                    <a:pt x="76" y="0"/>
                    <a:pt x="77" y="1"/>
                    <a:pt x="77" y="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6"/>
                    <a:pt x="76" y="18"/>
                    <a:pt x="74" y="18"/>
                  </a:cubicBezTo>
                  <a:cubicBezTo>
                    <a:pt x="72" y="18"/>
                    <a:pt x="71" y="16"/>
                    <a:pt x="71" y="15"/>
                  </a:cubicBezTo>
                  <a:close/>
                  <a:moveTo>
                    <a:pt x="148" y="74"/>
                  </a:moveTo>
                  <a:cubicBezTo>
                    <a:pt x="148" y="76"/>
                    <a:pt x="147" y="77"/>
                    <a:pt x="145" y="77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2" y="77"/>
                    <a:pt x="130" y="76"/>
                    <a:pt x="130" y="74"/>
                  </a:cubicBezTo>
                  <a:cubicBezTo>
                    <a:pt x="130" y="72"/>
                    <a:pt x="132" y="71"/>
                    <a:pt x="133" y="71"/>
                  </a:cubicBezTo>
                  <a:cubicBezTo>
                    <a:pt x="145" y="71"/>
                    <a:pt x="145" y="71"/>
                    <a:pt x="145" y="71"/>
                  </a:cubicBezTo>
                  <a:cubicBezTo>
                    <a:pt x="147" y="71"/>
                    <a:pt x="148" y="72"/>
                    <a:pt x="148" y="74"/>
                  </a:cubicBezTo>
                  <a:close/>
                  <a:moveTo>
                    <a:pt x="18" y="74"/>
                  </a:moveTo>
                  <a:cubicBezTo>
                    <a:pt x="18" y="76"/>
                    <a:pt x="16" y="77"/>
                    <a:pt x="15" y="7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" y="77"/>
                    <a:pt x="0" y="76"/>
                    <a:pt x="0" y="74"/>
                  </a:cubicBezTo>
                  <a:cubicBezTo>
                    <a:pt x="0" y="72"/>
                    <a:pt x="1" y="71"/>
                    <a:pt x="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6" y="71"/>
                    <a:pt x="18" y="72"/>
                    <a:pt x="18" y="74"/>
                  </a:cubicBezTo>
                  <a:close/>
                  <a:moveTo>
                    <a:pt x="126" y="22"/>
                  </a:moveTo>
                  <a:cubicBezTo>
                    <a:pt x="128" y="23"/>
                    <a:pt x="128" y="25"/>
                    <a:pt x="126" y="26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7" y="35"/>
                    <a:pt x="117" y="35"/>
                    <a:pt x="116" y="35"/>
                  </a:cubicBezTo>
                  <a:cubicBezTo>
                    <a:pt x="115" y="35"/>
                    <a:pt x="114" y="35"/>
                    <a:pt x="114" y="34"/>
                  </a:cubicBezTo>
                  <a:cubicBezTo>
                    <a:pt x="113" y="33"/>
                    <a:pt x="113" y="31"/>
                    <a:pt x="114" y="30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3" y="21"/>
                    <a:pt x="125" y="21"/>
                    <a:pt x="126" y="22"/>
                  </a:cubicBezTo>
                  <a:close/>
                  <a:moveTo>
                    <a:pt x="34" y="114"/>
                  </a:moveTo>
                  <a:cubicBezTo>
                    <a:pt x="35" y="115"/>
                    <a:pt x="35" y="117"/>
                    <a:pt x="34" y="118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5" y="127"/>
                    <a:pt x="25" y="127"/>
                    <a:pt x="24" y="127"/>
                  </a:cubicBezTo>
                  <a:cubicBezTo>
                    <a:pt x="23" y="127"/>
                    <a:pt x="22" y="127"/>
                    <a:pt x="22" y="126"/>
                  </a:cubicBezTo>
                  <a:cubicBezTo>
                    <a:pt x="21" y="125"/>
                    <a:pt x="21" y="123"/>
                    <a:pt x="22" y="122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3"/>
                    <a:pt x="33" y="113"/>
                    <a:pt x="34" y="114"/>
                  </a:cubicBezTo>
                  <a:close/>
                  <a:moveTo>
                    <a:pt x="126" y="122"/>
                  </a:moveTo>
                  <a:cubicBezTo>
                    <a:pt x="128" y="123"/>
                    <a:pt x="128" y="125"/>
                    <a:pt x="126" y="126"/>
                  </a:cubicBezTo>
                  <a:cubicBezTo>
                    <a:pt x="126" y="127"/>
                    <a:pt x="125" y="127"/>
                    <a:pt x="124" y="127"/>
                  </a:cubicBezTo>
                  <a:cubicBezTo>
                    <a:pt x="124" y="127"/>
                    <a:pt x="123" y="127"/>
                    <a:pt x="122" y="126"/>
                  </a:cubicBezTo>
                  <a:cubicBezTo>
                    <a:pt x="114" y="118"/>
                    <a:pt x="114" y="118"/>
                    <a:pt x="114" y="118"/>
                  </a:cubicBezTo>
                  <a:cubicBezTo>
                    <a:pt x="113" y="117"/>
                    <a:pt x="113" y="115"/>
                    <a:pt x="114" y="114"/>
                  </a:cubicBezTo>
                  <a:cubicBezTo>
                    <a:pt x="115" y="113"/>
                    <a:pt x="117" y="113"/>
                    <a:pt x="118" y="114"/>
                  </a:cubicBezTo>
                  <a:lnTo>
                    <a:pt x="126" y="122"/>
                  </a:lnTo>
                  <a:close/>
                  <a:moveTo>
                    <a:pt x="22" y="26"/>
                  </a:moveTo>
                  <a:cubicBezTo>
                    <a:pt x="21" y="25"/>
                    <a:pt x="21" y="23"/>
                    <a:pt x="22" y="22"/>
                  </a:cubicBezTo>
                  <a:cubicBezTo>
                    <a:pt x="23" y="21"/>
                    <a:pt x="25" y="21"/>
                    <a:pt x="26" y="2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1"/>
                    <a:pt x="35" y="33"/>
                    <a:pt x="34" y="34"/>
                  </a:cubicBezTo>
                  <a:cubicBezTo>
                    <a:pt x="34" y="35"/>
                    <a:pt x="33" y="35"/>
                    <a:pt x="32" y="35"/>
                  </a:cubicBezTo>
                  <a:cubicBezTo>
                    <a:pt x="31" y="35"/>
                    <a:pt x="31" y="35"/>
                    <a:pt x="30" y="34"/>
                  </a:cubicBezTo>
                  <a:lnTo>
                    <a:pt x="22" y="26"/>
                  </a:lnTo>
                  <a:close/>
                  <a:moveTo>
                    <a:pt x="77" y="41"/>
                  </a:moveTo>
                  <a:cubicBezTo>
                    <a:pt x="77" y="43"/>
                    <a:pt x="76" y="44"/>
                    <a:pt x="74" y="44"/>
                  </a:cubicBezTo>
                  <a:cubicBezTo>
                    <a:pt x="58" y="44"/>
                    <a:pt x="44" y="58"/>
                    <a:pt x="44" y="74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40" y="77"/>
                    <a:pt x="39" y="76"/>
                    <a:pt x="39" y="74"/>
                  </a:cubicBezTo>
                  <a:cubicBezTo>
                    <a:pt x="39" y="54"/>
                    <a:pt x="54" y="39"/>
                    <a:pt x="74" y="39"/>
                  </a:cubicBezTo>
                  <a:cubicBezTo>
                    <a:pt x="76" y="39"/>
                    <a:pt x="77" y="40"/>
                    <a:pt x="77" y="4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851">
              <a:extLst>
                <a:ext uri="{FF2B5EF4-FFF2-40B4-BE49-F238E27FC236}">
                  <a16:creationId xmlns:a16="http://schemas.microsoft.com/office/drawing/2014/main" xmlns="" id="{CC792D6F-D3EA-40EC-9AA7-992C14F2F8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8661" y="2576630"/>
              <a:ext cx="328539" cy="376247"/>
            </a:xfrm>
            <a:custGeom>
              <a:avLst/>
              <a:gdLst>
                <a:gd name="T0" fmla="*/ 119 w 141"/>
                <a:gd name="T1" fmla="*/ 84 h 160"/>
                <a:gd name="T2" fmla="*/ 95 w 141"/>
                <a:gd name="T3" fmla="*/ 20 h 160"/>
                <a:gd name="T4" fmla="*/ 84 w 141"/>
                <a:gd name="T5" fmla="*/ 15 h 160"/>
                <a:gd name="T6" fmla="*/ 55 w 141"/>
                <a:gd name="T7" fmla="*/ 15 h 160"/>
                <a:gd name="T8" fmla="*/ 46 w 141"/>
                <a:gd name="T9" fmla="*/ 20 h 160"/>
                <a:gd name="T10" fmla="*/ 20 w 141"/>
                <a:gd name="T11" fmla="*/ 84 h 160"/>
                <a:gd name="T12" fmla="*/ 0 w 141"/>
                <a:gd name="T13" fmla="*/ 135 h 160"/>
                <a:gd name="T14" fmla="*/ 30 w 141"/>
                <a:gd name="T15" fmla="*/ 141 h 160"/>
                <a:gd name="T16" fmla="*/ 70 w 141"/>
                <a:gd name="T17" fmla="*/ 160 h 160"/>
                <a:gd name="T18" fmla="*/ 111 w 141"/>
                <a:gd name="T19" fmla="*/ 141 h 160"/>
                <a:gd name="T20" fmla="*/ 140 w 141"/>
                <a:gd name="T21" fmla="*/ 135 h 160"/>
                <a:gd name="T22" fmla="*/ 61 w 141"/>
                <a:gd name="T23" fmla="*/ 15 h 160"/>
                <a:gd name="T24" fmla="*/ 79 w 141"/>
                <a:gd name="T25" fmla="*/ 15 h 160"/>
                <a:gd name="T26" fmla="*/ 61 w 141"/>
                <a:gd name="T27" fmla="*/ 15 h 160"/>
                <a:gd name="T28" fmla="*/ 52 w 141"/>
                <a:gd name="T29" fmla="*/ 145 h 160"/>
                <a:gd name="T30" fmla="*/ 89 w 141"/>
                <a:gd name="T31" fmla="*/ 145 h 160"/>
                <a:gd name="T32" fmla="*/ 110 w 141"/>
                <a:gd name="T33" fmla="*/ 136 h 160"/>
                <a:gd name="T34" fmla="*/ 94 w 141"/>
                <a:gd name="T35" fmla="*/ 138 h 160"/>
                <a:gd name="T36" fmla="*/ 88 w 141"/>
                <a:gd name="T37" fmla="*/ 139 h 160"/>
                <a:gd name="T38" fmla="*/ 81 w 141"/>
                <a:gd name="T39" fmla="*/ 139 h 160"/>
                <a:gd name="T40" fmla="*/ 76 w 141"/>
                <a:gd name="T41" fmla="*/ 140 h 160"/>
                <a:gd name="T42" fmla="*/ 64 w 141"/>
                <a:gd name="T43" fmla="*/ 140 h 160"/>
                <a:gd name="T44" fmla="*/ 58 w 141"/>
                <a:gd name="T45" fmla="*/ 139 h 160"/>
                <a:gd name="T46" fmla="*/ 53 w 141"/>
                <a:gd name="T47" fmla="*/ 139 h 160"/>
                <a:gd name="T48" fmla="*/ 47 w 141"/>
                <a:gd name="T49" fmla="*/ 138 h 160"/>
                <a:gd name="T50" fmla="*/ 9 w 141"/>
                <a:gd name="T51" fmla="*/ 132 h 160"/>
                <a:gd name="T52" fmla="*/ 26 w 141"/>
                <a:gd name="T53" fmla="*/ 58 h 160"/>
                <a:gd name="T54" fmla="*/ 59 w 141"/>
                <a:gd name="T55" fmla="*/ 22 h 160"/>
                <a:gd name="T56" fmla="*/ 81 w 141"/>
                <a:gd name="T57" fmla="*/ 21 h 160"/>
                <a:gd name="T58" fmla="*/ 92 w 141"/>
                <a:gd name="T59" fmla="*/ 25 h 160"/>
                <a:gd name="T60" fmla="*/ 114 w 141"/>
                <a:gd name="T61" fmla="*/ 84 h 160"/>
                <a:gd name="T62" fmla="*/ 110 w 141"/>
                <a:gd name="T63" fmla="*/ 136 h 160"/>
                <a:gd name="T64" fmla="*/ 86 w 141"/>
                <a:gd name="T65" fmla="*/ 38 h 160"/>
                <a:gd name="T66" fmla="*/ 41 w 141"/>
                <a:gd name="T67" fmla="*/ 58 h 160"/>
                <a:gd name="T68" fmla="*/ 38 w 141"/>
                <a:gd name="T69" fmla="*/ 61 h 160"/>
                <a:gd name="T70" fmla="*/ 52 w 141"/>
                <a:gd name="T71" fmla="*/ 33 h 160"/>
                <a:gd name="T72" fmla="*/ 90 w 141"/>
                <a:gd name="T73" fmla="*/ 3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1" h="160">
                  <a:moveTo>
                    <a:pt x="140" y="132"/>
                  </a:moveTo>
                  <a:cubicBezTo>
                    <a:pt x="126" y="118"/>
                    <a:pt x="119" y="102"/>
                    <a:pt x="119" y="84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19" y="38"/>
                    <a:pt x="106" y="25"/>
                    <a:pt x="95" y="20"/>
                  </a:cubicBezTo>
                  <a:cubicBezTo>
                    <a:pt x="91" y="18"/>
                    <a:pt x="88" y="17"/>
                    <a:pt x="84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7"/>
                    <a:pt x="78" y="0"/>
                    <a:pt x="70" y="0"/>
                  </a:cubicBezTo>
                  <a:cubicBezTo>
                    <a:pt x="62" y="0"/>
                    <a:pt x="55" y="7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7"/>
                    <a:pt x="49" y="18"/>
                    <a:pt x="46" y="20"/>
                  </a:cubicBezTo>
                  <a:cubicBezTo>
                    <a:pt x="33" y="26"/>
                    <a:pt x="20" y="40"/>
                    <a:pt x="20" y="58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103"/>
                    <a:pt x="14" y="119"/>
                    <a:pt x="1" y="132"/>
                  </a:cubicBezTo>
                  <a:cubicBezTo>
                    <a:pt x="0" y="133"/>
                    <a:pt x="0" y="134"/>
                    <a:pt x="0" y="135"/>
                  </a:cubicBezTo>
                  <a:cubicBezTo>
                    <a:pt x="0" y="136"/>
                    <a:pt x="1" y="137"/>
                    <a:pt x="2" y="137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5" y="142"/>
                    <a:pt x="40" y="143"/>
                    <a:pt x="44" y="144"/>
                  </a:cubicBezTo>
                  <a:cubicBezTo>
                    <a:pt x="49" y="154"/>
                    <a:pt x="59" y="160"/>
                    <a:pt x="70" y="160"/>
                  </a:cubicBezTo>
                  <a:cubicBezTo>
                    <a:pt x="81" y="160"/>
                    <a:pt x="91" y="154"/>
                    <a:pt x="96" y="144"/>
                  </a:cubicBezTo>
                  <a:cubicBezTo>
                    <a:pt x="101" y="143"/>
                    <a:pt x="105" y="142"/>
                    <a:pt x="111" y="141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9" y="137"/>
                    <a:pt x="140" y="136"/>
                    <a:pt x="140" y="135"/>
                  </a:cubicBezTo>
                  <a:cubicBezTo>
                    <a:pt x="141" y="134"/>
                    <a:pt x="141" y="133"/>
                    <a:pt x="140" y="132"/>
                  </a:cubicBezTo>
                  <a:close/>
                  <a:moveTo>
                    <a:pt x="61" y="15"/>
                  </a:moveTo>
                  <a:cubicBezTo>
                    <a:pt x="61" y="10"/>
                    <a:pt x="65" y="6"/>
                    <a:pt x="70" y="6"/>
                  </a:cubicBezTo>
                  <a:cubicBezTo>
                    <a:pt x="75" y="6"/>
                    <a:pt x="79" y="10"/>
                    <a:pt x="79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3" y="14"/>
                    <a:pt x="67" y="14"/>
                    <a:pt x="61" y="15"/>
                  </a:cubicBezTo>
                  <a:close/>
                  <a:moveTo>
                    <a:pt x="70" y="154"/>
                  </a:moveTo>
                  <a:cubicBezTo>
                    <a:pt x="63" y="154"/>
                    <a:pt x="56" y="151"/>
                    <a:pt x="52" y="145"/>
                  </a:cubicBezTo>
                  <a:cubicBezTo>
                    <a:pt x="58" y="145"/>
                    <a:pt x="64" y="146"/>
                    <a:pt x="70" y="146"/>
                  </a:cubicBezTo>
                  <a:cubicBezTo>
                    <a:pt x="76" y="146"/>
                    <a:pt x="82" y="145"/>
                    <a:pt x="89" y="145"/>
                  </a:cubicBezTo>
                  <a:cubicBezTo>
                    <a:pt x="85" y="151"/>
                    <a:pt x="78" y="154"/>
                    <a:pt x="70" y="154"/>
                  </a:cubicBezTo>
                  <a:close/>
                  <a:moveTo>
                    <a:pt x="110" y="136"/>
                  </a:moveTo>
                  <a:cubicBezTo>
                    <a:pt x="104" y="137"/>
                    <a:pt x="99" y="137"/>
                    <a:pt x="94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2" y="138"/>
                    <a:pt x="90" y="139"/>
                    <a:pt x="8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6" y="139"/>
                    <a:pt x="84" y="139"/>
                    <a:pt x="82" y="139"/>
                  </a:cubicBezTo>
                  <a:cubicBezTo>
                    <a:pt x="82" y="139"/>
                    <a:pt x="82" y="139"/>
                    <a:pt x="81" y="139"/>
                  </a:cubicBezTo>
                  <a:cubicBezTo>
                    <a:pt x="80" y="139"/>
                    <a:pt x="78" y="140"/>
                    <a:pt x="77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2" y="140"/>
                    <a:pt x="69" y="140"/>
                    <a:pt x="65" y="140"/>
                  </a:cubicBezTo>
                  <a:cubicBezTo>
                    <a:pt x="65" y="140"/>
                    <a:pt x="64" y="140"/>
                    <a:pt x="64" y="140"/>
                  </a:cubicBezTo>
                  <a:cubicBezTo>
                    <a:pt x="62" y="140"/>
                    <a:pt x="61" y="139"/>
                    <a:pt x="59" y="139"/>
                  </a:cubicBezTo>
                  <a:cubicBezTo>
                    <a:pt x="59" y="139"/>
                    <a:pt x="59" y="139"/>
                    <a:pt x="58" y="139"/>
                  </a:cubicBezTo>
                  <a:cubicBezTo>
                    <a:pt x="57" y="139"/>
                    <a:pt x="55" y="139"/>
                    <a:pt x="53" y="139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1" y="139"/>
                    <a:pt x="49" y="138"/>
                    <a:pt x="47" y="138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42" y="137"/>
                    <a:pt x="37" y="137"/>
                    <a:pt x="31" y="136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20" y="119"/>
                    <a:pt x="26" y="103"/>
                    <a:pt x="26" y="84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42"/>
                    <a:pt x="37" y="30"/>
                    <a:pt x="49" y="25"/>
                  </a:cubicBezTo>
                  <a:cubicBezTo>
                    <a:pt x="52" y="24"/>
                    <a:pt x="55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6" y="20"/>
                    <a:pt x="74" y="20"/>
                    <a:pt x="81" y="21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5" y="22"/>
                    <a:pt x="89" y="23"/>
                    <a:pt x="92" y="25"/>
                  </a:cubicBezTo>
                  <a:cubicBezTo>
                    <a:pt x="103" y="30"/>
                    <a:pt x="114" y="42"/>
                    <a:pt x="114" y="58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4" y="102"/>
                    <a:pt x="120" y="118"/>
                    <a:pt x="132" y="132"/>
                  </a:cubicBezTo>
                  <a:lnTo>
                    <a:pt x="110" y="136"/>
                  </a:lnTo>
                  <a:close/>
                  <a:moveTo>
                    <a:pt x="90" y="37"/>
                  </a:moveTo>
                  <a:cubicBezTo>
                    <a:pt x="89" y="38"/>
                    <a:pt x="88" y="39"/>
                    <a:pt x="86" y="38"/>
                  </a:cubicBezTo>
                  <a:cubicBezTo>
                    <a:pt x="76" y="34"/>
                    <a:pt x="64" y="34"/>
                    <a:pt x="55" y="38"/>
                  </a:cubicBezTo>
                  <a:cubicBezTo>
                    <a:pt x="50" y="41"/>
                    <a:pt x="41" y="48"/>
                    <a:pt x="41" y="58"/>
                  </a:cubicBezTo>
                  <a:cubicBezTo>
                    <a:pt x="41" y="60"/>
                    <a:pt x="39" y="61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6" y="61"/>
                    <a:pt x="35" y="60"/>
                    <a:pt x="35" y="58"/>
                  </a:cubicBezTo>
                  <a:cubicBezTo>
                    <a:pt x="35" y="45"/>
                    <a:pt x="46" y="36"/>
                    <a:pt x="52" y="33"/>
                  </a:cubicBezTo>
                  <a:cubicBezTo>
                    <a:pt x="63" y="28"/>
                    <a:pt x="77" y="28"/>
                    <a:pt x="88" y="33"/>
                  </a:cubicBezTo>
                  <a:cubicBezTo>
                    <a:pt x="90" y="34"/>
                    <a:pt x="91" y="35"/>
                    <a:pt x="90" y="37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C90A3BD-54BD-478F-8BF2-12DA19DC324E}"/>
              </a:ext>
            </a:extLst>
          </p:cNvPr>
          <p:cNvSpPr txBox="1"/>
          <p:nvPr/>
        </p:nvSpPr>
        <p:spPr>
          <a:xfrm>
            <a:off x="8818911" y="3848209"/>
            <a:ext cx="2918173" cy="260686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</a:rPr>
              <a:t>Сертификат </a:t>
            </a:r>
            <a:endParaRPr lang="en-US" sz="20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prstClr val="black"/>
                </a:solidFill>
              </a:rPr>
              <a:t>Поликлиника имеет сертификат соответствия Национальным стандартам аккредитации первой категории; в ноябре 2019 года была проведена аккредитация, где поликлиника подтвердила 1 </a:t>
            </a:r>
            <a:r>
              <a:rPr lang="ru-RU" sz="1400" dirty="0"/>
              <a:t>категорию на 3 года.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6C1D528-61EE-4D80-AB1B-FC5C3EEF4A40}"/>
              </a:ext>
            </a:extLst>
          </p:cNvPr>
          <p:cNvSpPr txBox="1"/>
          <p:nvPr/>
        </p:nvSpPr>
        <p:spPr>
          <a:xfrm>
            <a:off x="161288" y="3181781"/>
            <a:ext cx="3200514" cy="33824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</a:rPr>
              <a:t>Руководство</a:t>
            </a:r>
            <a:endParaRPr lang="en-US" sz="2000" b="1" dirty="0">
              <a:solidFill>
                <a:prstClr val="black"/>
              </a:solidFill>
            </a:endParaRPr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prstClr val="black"/>
                </a:solidFill>
              </a:rPr>
              <a:t>В своей деятельности наблюдательный совет руководствуется действующим законодательством Республики Казахстан, Уставом поликлиники, настоящим Положением и иными нормативными правовыми актами. Члены  наблюдательного совета получают полную и достоверную информацию о деятельности поликлиники, регулярно  знакомятся с отчетами,  получают их копии.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A1934483-F553-F5D2-EC6F-9B6B3AA35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60334"/>
              </p:ext>
            </p:extLst>
          </p:nvPr>
        </p:nvGraphicFramePr>
        <p:xfrm>
          <a:off x="1775521" y="660758"/>
          <a:ext cx="8640959" cy="6036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1443">
                  <a:extLst>
                    <a:ext uri="{9D8B030D-6E8A-4147-A177-3AD203B41FA5}">
                      <a16:colId xmlns:a16="http://schemas.microsoft.com/office/drawing/2014/main" xmlns="" val="2258706862"/>
                    </a:ext>
                  </a:extLst>
                </a:gridCol>
                <a:gridCol w="1390223">
                  <a:extLst>
                    <a:ext uri="{9D8B030D-6E8A-4147-A177-3AD203B41FA5}">
                      <a16:colId xmlns:a16="http://schemas.microsoft.com/office/drawing/2014/main" xmlns="" val="1004269857"/>
                    </a:ext>
                  </a:extLst>
                </a:gridCol>
                <a:gridCol w="1432870">
                  <a:extLst>
                    <a:ext uri="{9D8B030D-6E8A-4147-A177-3AD203B41FA5}">
                      <a16:colId xmlns:a16="http://schemas.microsoft.com/office/drawing/2014/main" xmlns="" val="796176091"/>
                    </a:ext>
                  </a:extLst>
                </a:gridCol>
                <a:gridCol w="1479409">
                  <a:extLst>
                    <a:ext uri="{9D8B030D-6E8A-4147-A177-3AD203B41FA5}">
                      <a16:colId xmlns:a16="http://schemas.microsoft.com/office/drawing/2014/main" xmlns="" val="2862088822"/>
                    </a:ext>
                  </a:extLst>
                </a:gridCol>
                <a:gridCol w="1256895">
                  <a:extLst>
                    <a:ext uri="{9D8B030D-6E8A-4147-A177-3AD203B41FA5}">
                      <a16:colId xmlns:a16="http://schemas.microsoft.com/office/drawing/2014/main" xmlns="" val="1626900710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xmlns="" val="4134001420"/>
                    </a:ext>
                  </a:extLst>
                </a:gridCol>
              </a:tblGrid>
              <a:tr h="41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вакцина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           в 2024 году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                в 2023 году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3124647093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БЦЖ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3659832210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АДСМ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646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1003948304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АДС(Бустрикс)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1176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1112428062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ВГВ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929201925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Туберкулин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2947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2909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3064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670003324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ОПВ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</a:t>
                      </a:r>
                      <a:endParaRPr lang="ru-RU" sz="1400" b="0" i="0" u="sng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1408305053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ККП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1978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96,15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2059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1091722915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ККП 1 год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891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1297863498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ККП 6 лет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1124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1176</a:t>
                      </a:r>
                      <a:endParaRPr lang="ru-RU" sz="1400" b="0" i="0" u="sng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2789034044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ВГА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1843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95,25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1934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2223901977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ВГА1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614707009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ВГА2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937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2616720669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АКДС +Хиб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1568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1603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1348846750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АКДС2 +Хиб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986087043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АКДС4 +Хиб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</a:t>
                      </a:r>
                      <a:endParaRPr lang="ru-RU" sz="1400" b="0" i="0" u="sng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3645268637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АКДС +Хиб+ВГВ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1426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1416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1440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784982887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АКДС1 +Хиб+ВГВ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3501128920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АКДС3 +Хиб+ВГВ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3320951563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пневмоккок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2241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2323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726122015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пневмо1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3598547926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пневмо2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2747804936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пневмо3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2236172036"/>
                  </a:ext>
                </a:extLst>
              </a:tr>
              <a:tr h="210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грипп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1973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126%</a:t>
                      </a:r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sng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ctr"/>
                </a:tc>
                <a:extLst>
                  <a:ext uri="{0D108BD9-81ED-4DB2-BD59-A6C34878D82A}">
                    <a16:rowId xmlns:a16="http://schemas.microsoft.com/office/drawing/2014/main" xmlns="" val="3759367183"/>
                  </a:ext>
                </a:extLst>
              </a:tr>
              <a:tr h="210656">
                <a:tc rowSpan="2"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Примечание: АбКДС низкое выполнение 86,7%, за счет отсутствия вакцины на складе с 07.11.2024г</a:t>
                      </a:r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extLst>
                  <a:ext uri="{0D108BD9-81ED-4DB2-BD59-A6C34878D82A}">
                    <a16:rowId xmlns:a16="http://schemas.microsoft.com/office/drawing/2014/main" xmlns="" val="633293991"/>
                  </a:ext>
                </a:extLst>
              </a:tr>
              <a:tr h="364014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sng" strike="noStrike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" marR="4986" marT="4986" marB="0" anchor="b"/>
                </a:tc>
                <a:extLst>
                  <a:ext uri="{0D108BD9-81ED-4DB2-BD59-A6C34878D82A}">
                    <a16:rowId xmlns:a16="http://schemas.microsoft.com/office/drawing/2014/main" xmlns="" val="88335466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51784" y="26064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ИММУНОПРОФИЛАКТИКА</a:t>
            </a:r>
            <a:endParaRPr lang="ru-RU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32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xmlns="" id="{A2F05D00-BAD7-21B7-DF06-0A48E171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38212"/>
              </p:ext>
            </p:extLst>
          </p:nvPr>
        </p:nvGraphicFramePr>
        <p:xfrm>
          <a:off x="1775520" y="1397000"/>
          <a:ext cx="8640960" cy="4264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60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0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Заявка на 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1002764645,31 тенге(Окончательная заявка:711794465,31. Дополнительная заявка: 290970180)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0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Отгружено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915736639,21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0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Освоено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919725505,4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9616" y="54868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Амбулаторное лекарственное обеспечение за 12 месяцев 2024 года</a:t>
            </a:r>
          </a:p>
        </p:txBody>
      </p:sp>
    </p:spTree>
    <p:extLst>
      <p:ext uri="{BB962C8B-B14F-4D97-AF65-F5344CB8AC3E}">
        <p14:creationId xmlns:p14="http://schemas.microsoft.com/office/powerpoint/2010/main" val="652163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6385D2C3-B600-8CDA-5665-9F749F49B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404664"/>
            <a:ext cx="7886700" cy="7596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АЛО по данным ИСЛО </a:t>
            </a:r>
            <a:b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 период с 01.01.  по 31.12.2024 года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286392"/>
              </p:ext>
            </p:extLst>
          </p:nvPr>
        </p:nvGraphicFramePr>
        <p:xfrm>
          <a:off x="1828800" y="1628800"/>
          <a:ext cx="8534400" cy="480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2709">
                <a:tc>
                  <a:txBody>
                    <a:bodyPr/>
                    <a:lstStyle/>
                    <a:p>
                      <a:r>
                        <a:rPr lang="ru-RU" dirty="0"/>
                        <a:t>Период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Кол-во нозологий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Кол-во пациентов </a:t>
                      </a:r>
                      <a:r>
                        <a:rPr lang="ru-RU" dirty="0" err="1"/>
                        <a:t>обеспеч</a:t>
                      </a:r>
                      <a:r>
                        <a:rPr lang="ru-RU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Кол-во </a:t>
                      </a:r>
                      <a:r>
                        <a:rPr lang="ru-RU" dirty="0" err="1"/>
                        <a:t>обеспеч</a:t>
                      </a:r>
                      <a:r>
                        <a:rPr lang="ru-RU" dirty="0"/>
                        <a:t>. рецептов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обеспеч</a:t>
                      </a:r>
                      <a:r>
                        <a:rPr lang="ru-RU" dirty="0"/>
                        <a:t>. Рецептов в тенге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2709">
                <a:tc>
                  <a:txBody>
                    <a:bodyPr/>
                    <a:lstStyle/>
                    <a:p>
                      <a:r>
                        <a:rPr lang="ru-RU" dirty="0"/>
                        <a:t>С 01.01. по 31.12.24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56446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1110545281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709">
                <a:tc>
                  <a:txBody>
                    <a:bodyPr/>
                    <a:lstStyle/>
                    <a:p>
                      <a:r>
                        <a:rPr lang="ru-RU" dirty="0"/>
                        <a:t>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709">
                <a:tc>
                  <a:txBody>
                    <a:bodyPr/>
                    <a:lstStyle/>
                    <a:p>
                      <a:r>
                        <a:rPr lang="ru-RU" dirty="0"/>
                        <a:t>ГОБМП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1 026 578 227,28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2709">
                <a:tc>
                  <a:txBody>
                    <a:bodyPr/>
                    <a:lstStyle/>
                    <a:p>
                      <a:r>
                        <a:rPr lang="ru-RU" dirty="0"/>
                        <a:t>ОСМС взрослые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26009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98 321 508,65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2709">
                <a:tc>
                  <a:txBody>
                    <a:bodyPr/>
                    <a:lstStyle/>
                    <a:p>
                      <a:r>
                        <a:rPr lang="ru-RU" dirty="0"/>
                        <a:t>ОСМС</a:t>
                      </a:r>
                      <a:r>
                        <a:rPr lang="ru-RU" baseline="0" dirty="0"/>
                        <a:t> дети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1 617 967,43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466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6385D2C3-B600-8CDA-5665-9F749F49B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25C6F1F3-9279-4932-8354-630F90F4F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796734"/>
              </p:ext>
            </p:extLst>
          </p:nvPr>
        </p:nvGraphicFramePr>
        <p:xfrm>
          <a:off x="623391" y="987574"/>
          <a:ext cx="10873209" cy="5074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229">
                  <a:extLst>
                    <a:ext uri="{9D8B030D-6E8A-4147-A177-3AD203B41FA5}">
                      <a16:colId xmlns:a16="http://schemas.microsoft.com/office/drawing/2014/main" xmlns="" val="1845849847"/>
                    </a:ext>
                  </a:extLst>
                </a:gridCol>
                <a:gridCol w="4568575">
                  <a:extLst>
                    <a:ext uri="{9D8B030D-6E8A-4147-A177-3AD203B41FA5}">
                      <a16:colId xmlns:a16="http://schemas.microsoft.com/office/drawing/2014/main" xmlns="" val="2617865494"/>
                    </a:ext>
                  </a:extLst>
                </a:gridCol>
                <a:gridCol w="1370573">
                  <a:extLst>
                    <a:ext uri="{9D8B030D-6E8A-4147-A177-3AD203B41FA5}">
                      <a16:colId xmlns:a16="http://schemas.microsoft.com/office/drawing/2014/main" xmlns="" val="3241392815"/>
                    </a:ext>
                  </a:extLst>
                </a:gridCol>
                <a:gridCol w="3472117">
                  <a:extLst>
                    <a:ext uri="{9D8B030D-6E8A-4147-A177-3AD203B41FA5}">
                      <a16:colId xmlns:a16="http://schemas.microsoft.com/office/drawing/2014/main" xmlns="" val="1645615896"/>
                    </a:ext>
                  </a:extLst>
                </a:gridCol>
                <a:gridCol w="913715">
                  <a:extLst>
                    <a:ext uri="{9D8B030D-6E8A-4147-A177-3AD203B41FA5}">
                      <a16:colId xmlns:a16="http://schemas.microsoft.com/office/drawing/2014/main" xmlns="" val="1729498992"/>
                    </a:ext>
                  </a:extLst>
                </a:gridCol>
              </a:tblGrid>
              <a:tr h="49993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</a:t>
                      </a:r>
                      <a:r>
                        <a:rPr lang="ru-RU" sz="1600" dirty="0" err="1">
                          <a:effectLst/>
                        </a:rPr>
                        <a:t>п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п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индикаторов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Пороговое значение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Баллы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Всего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4113824511"/>
                  </a:ext>
                </a:extLst>
              </a:tr>
              <a:tr h="1010305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Наличие аккредитации медицинской организации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наличие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Высшая–5б, 1 кат.–4б, 2 кат.–3б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Нет категории – 0б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(примечание: для ПМСП и стац отдельно, т.к. у ПМСП максим балл-4, у стац-5 б)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ru-RU" sz="1600" dirty="0">
                          <a:effectLst/>
                        </a:rPr>
                        <a:t> б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3965706488"/>
                  </a:ext>
                </a:extLst>
              </a:tr>
              <a:tr h="52408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Кредиторская задолженность долгосрочная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отсутствие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</a:rPr>
                        <a:t>Отсутствие-5б, Наличие-0б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chemeClr val="tx1"/>
                          </a:solidFill>
                          <a:effectLst/>
                        </a:rPr>
                        <a:t>По итогам года - 100%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б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189879351"/>
                  </a:ext>
                </a:extLst>
              </a:tr>
              <a:tr h="49552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Обоснованные жалобы за отчетный период</a:t>
                      </a:r>
                      <a:r>
                        <a:rPr lang="kk-KZ" sz="1600" dirty="0">
                          <a:effectLst/>
                        </a:rPr>
                        <a:t> (по данным ДКККМФД)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100%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отсутствие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Отсутствие-5б, Наличие-0б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б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6466471"/>
                  </a:ext>
                </a:extLst>
              </a:tr>
              <a:tr h="533650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Уровень оснащенности медицинских организации медицинской техникой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 менее 97,6</a:t>
                      </a:r>
                      <a:r>
                        <a:rPr lang="kk-KZ" sz="1600" dirty="0">
                          <a:effectLst/>
                        </a:rPr>
                        <a:t>℅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Более 97,6% -5б, Менее 80% - 0б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По ГП №1-</a:t>
                      </a:r>
                      <a:r>
                        <a:rPr lang="en-US" sz="1600" dirty="0">
                          <a:effectLst/>
                        </a:rPr>
                        <a:t> 98,9</a:t>
                      </a:r>
                      <a:r>
                        <a:rPr lang="kk-KZ" sz="1600" dirty="0">
                          <a:effectLst/>
                        </a:rPr>
                        <a:t>%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</a:t>
                      </a:r>
                      <a:r>
                        <a:rPr lang="ru-RU" sz="1600" dirty="0">
                          <a:effectLst/>
                        </a:rPr>
                        <a:t>б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4204159822"/>
                  </a:ext>
                </a:extLst>
              </a:tr>
              <a:tr h="1038617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Доля медицинских организации, внедривших системы обработки, хранения и передачи медицинских изображений и интегрированных с цифровыми медицинскими аппаратами (РАС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kk-KZ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Наличие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Наличие -5 б, Отсутствие-0 б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По ГП №1-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kk-KZ" sz="1600" dirty="0">
                          <a:effectLst/>
                        </a:rPr>
                        <a:t>50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ru-RU" sz="1600" dirty="0">
                          <a:effectLst/>
                        </a:rPr>
                        <a:t> б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3244899739"/>
                  </a:ext>
                </a:extLst>
              </a:tr>
              <a:tr h="49552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effectLst/>
                        </a:rPr>
                        <a:t>Соответствие коек (КС и СЗТ) в ИС СУР с утвержденным Приказом УОЗ</a:t>
                      </a:r>
                      <a:endParaRPr lang="x-none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effectLst/>
                        </a:rPr>
                        <a:t>100%</a:t>
                      </a:r>
                      <a:endParaRPr lang="x-none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Соответствие - 5б</a:t>
                      </a:r>
                      <a:endParaRPr lang="x-none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Несоответствие - 0 б</a:t>
                      </a:r>
                      <a:endParaRPr lang="x-none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5 б</a:t>
                      </a:r>
                      <a:endParaRPr lang="x-none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6694290"/>
                  </a:ext>
                </a:extLst>
              </a:tr>
              <a:tr h="253018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Итого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28</a:t>
                      </a:r>
                      <a:r>
                        <a:rPr lang="kk-KZ" sz="1600" dirty="0">
                          <a:effectLst/>
                        </a:rPr>
                        <a:t> б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1301811756"/>
                  </a:ext>
                </a:extLst>
              </a:tr>
            </a:tbl>
          </a:graphicData>
        </a:graphic>
      </p:graphicFrame>
      <p:sp>
        <p:nvSpPr>
          <p:cNvPr id="8" name="Google Shape;561;p34">
            <a:extLst>
              <a:ext uri="{FF2B5EF4-FFF2-40B4-BE49-F238E27FC236}">
                <a16:creationId xmlns:a16="http://schemas.microsoft.com/office/drawing/2014/main" xmlns="" id="{DE3FE0B9-C25E-450B-8A0D-2D8A46CB2C0C}"/>
              </a:ext>
            </a:extLst>
          </p:cNvPr>
          <p:cNvSpPr txBox="1">
            <a:spLocks/>
          </p:cNvSpPr>
          <p:nvPr/>
        </p:nvSpPr>
        <p:spPr>
          <a:xfrm>
            <a:off x="2207995" y="214276"/>
            <a:ext cx="7704000" cy="50213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 sz="27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rgbClr val="0628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Достижение индикаторов </a:t>
            </a:r>
            <a:r>
              <a:rPr lang="en-US" sz="2800" b="1" dirty="0">
                <a:solidFill>
                  <a:srgbClr val="0628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KPI</a:t>
            </a:r>
            <a:endParaRPr lang="en-US" sz="2800" b="1" dirty="0">
              <a:solidFill>
                <a:srgbClr val="0628BA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41682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6385D2C3-B600-8CDA-5665-9F749F49B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25C6F1F3-9279-4932-8354-630F90F4F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852827"/>
              </p:ext>
            </p:extLst>
          </p:nvPr>
        </p:nvGraphicFramePr>
        <p:xfrm>
          <a:off x="443372" y="668894"/>
          <a:ext cx="11341261" cy="5906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xmlns="" val="1845849847"/>
                    </a:ext>
                  </a:extLst>
                </a:gridCol>
                <a:gridCol w="5487058">
                  <a:extLst>
                    <a:ext uri="{9D8B030D-6E8A-4147-A177-3AD203B41FA5}">
                      <a16:colId xmlns:a16="http://schemas.microsoft.com/office/drawing/2014/main" xmlns="" val="2617865494"/>
                    </a:ext>
                  </a:extLst>
                </a:gridCol>
                <a:gridCol w="2289806">
                  <a:extLst>
                    <a:ext uri="{9D8B030D-6E8A-4147-A177-3AD203B41FA5}">
                      <a16:colId xmlns:a16="http://schemas.microsoft.com/office/drawing/2014/main" xmlns="" val="324139281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1645615896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1729498992"/>
                    </a:ext>
                  </a:extLst>
                </a:gridCol>
              </a:tblGrid>
              <a:tr h="424985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</a:t>
                      </a:r>
                      <a:r>
                        <a:rPr lang="ru-RU" sz="1600" dirty="0" err="1">
                          <a:effectLst/>
                        </a:rPr>
                        <a:t>п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п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индикаторов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Пороговое значение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Баллы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Всего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4113824511"/>
                  </a:ext>
                </a:extLst>
              </a:tr>
              <a:tr h="43260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Доля дистанционных медицинских услуг, оказанных населению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5%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Более 7% – 5б.</a:t>
                      </a:r>
                      <a:endParaRPr lang="x-non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Менее 7% – 0 б.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5% – 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 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65706488"/>
                  </a:ext>
                </a:extLst>
              </a:tr>
              <a:tr h="43260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младенческой смертности на дому 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– 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– 5б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9879351"/>
                  </a:ext>
                </a:extLst>
              </a:tr>
              <a:tr h="43260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Охват скрининговыми осмотрами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Менее 100% -0б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 – 5б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66471"/>
                  </a:ext>
                </a:extLst>
              </a:tr>
              <a:tr h="428963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Заболеваемость ожирением среди детей (0 – 14 лет)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148,2 на 100 тыс. населения того же возраста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148,2 и менее – 5б.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148,2 – 0б.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5б 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49953559"/>
                  </a:ext>
                </a:extLst>
              </a:tr>
              <a:tr h="43260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младенческой смертности на дому 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– 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Отсутствие – 5б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4159822"/>
                  </a:ext>
                </a:extLst>
              </a:tr>
              <a:tr h="43260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посещений организаций здравоохранения, оказывающих ПМСП, на одного жителя в год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6,05 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6,05 и более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Менее 6,05 - 0б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44899739"/>
                  </a:ext>
                </a:extLst>
              </a:tr>
              <a:tr h="456107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Охват вакцинацией, ревакцинации подлежащего контингента согласно Национального календаря прививок РК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менее 95% от плана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95%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Менее 95% -0б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6694290"/>
                  </a:ext>
                </a:extLst>
              </a:tr>
              <a:tr h="4326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Увеличение охвата медицинской реабилитацией детей с ограниченными возможностями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менее 45%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45%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Менее 45% -0б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5б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90510418"/>
                  </a:ext>
                </a:extLst>
              </a:tr>
              <a:tr h="653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Удельный вес взрослого населения с латентной туберкулезной инфекцией с проведенным профилактическим лечением из числа подлежащих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90%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90%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Менее 90% -0б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90% -5б</a:t>
                      </a:r>
                      <a:endParaRPr lang="x-none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26002086"/>
                  </a:ext>
                </a:extLst>
              </a:tr>
              <a:tr h="4727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Удельный вес детей с латентной туберкулезной инфекцией с проведенным профилактическим лечением из числа подлежащих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90%</a:t>
                      </a:r>
                      <a:endParaRPr lang="x-none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90% -5б</a:t>
                      </a:r>
                      <a:endParaRPr lang="x-non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Менее 90% -0б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00602758"/>
                  </a:ext>
                </a:extLst>
              </a:tr>
              <a:tr h="4326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Показатель выявления туберкулеза методом флюорографии среди групп высокого риска по туберкулезу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,0% на 1000 осмотренных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Более 3% - 5б</a:t>
                      </a:r>
                      <a:endParaRPr lang="x-non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Менее 3% - 0б</a:t>
                      </a:r>
                      <a:endParaRPr lang="x-none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5б</a:t>
                      </a:r>
                      <a:endParaRPr lang="x-none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14363284"/>
                  </a:ext>
                </a:extLst>
              </a:tr>
              <a:tr h="23626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Итого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35 б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685800" rtl="0" eaLnBrk="1" latinLnBrk="0" hangingPunct="1">
                        <a:defRPr kumimoji="0" sz="135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35</a:t>
                      </a:r>
                      <a:r>
                        <a:rPr lang="kk-KZ" sz="1600" dirty="0">
                          <a:effectLst/>
                        </a:rPr>
                        <a:t> б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2531" marR="32531" marT="0" marB="0"/>
                </a:tc>
                <a:extLst>
                  <a:ext uri="{0D108BD9-81ED-4DB2-BD59-A6C34878D82A}">
                    <a16:rowId xmlns:a16="http://schemas.microsoft.com/office/drawing/2014/main" xmlns="" val="1301811756"/>
                  </a:ext>
                </a:extLst>
              </a:tr>
            </a:tbl>
          </a:graphicData>
        </a:graphic>
      </p:graphicFrame>
      <p:sp>
        <p:nvSpPr>
          <p:cNvPr id="8" name="Google Shape;561;p34">
            <a:extLst>
              <a:ext uri="{FF2B5EF4-FFF2-40B4-BE49-F238E27FC236}">
                <a16:creationId xmlns:a16="http://schemas.microsoft.com/office/drawing/2014/main" xmlns="" id="{DE3FE0B9-C25E-450B-8A0D-2D8A46CB2C0C}"/>
              </a:ext>
            </a:extLst>
          </p:cNvPr>
          <p:cNvSpPr txBox="1">
            <a:spLocks/>
          </p:cNvSpPr>
          <p:nvPr/>
        </p:nvSpPr>
        <p:spPr>
          <a:xfrm>
            <a:off x="2207995" y="131284"/>
            <a:ext cx="7704000" cy="50213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 sz="27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rgbClr val="0628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Достижение индикаторов </a:t>
            </a:r>
            <a:r>
              <a:rPr lang="en-US" sz="2800" b="1" dirty="0">
                <a:solidFill>
                  <a:srgbClr val="0628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KPI</a:t>
            </a:r>
            <a:endParaRPr lang="en-US" sz="2800" b="1" dirty="0">
              <a:solidFill>
                <a:srgbClr val="0628BA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37569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6385D2C3-B600-8CDA-5665-9F749F49B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10" name="Google Shape;561;p34">
            <a:extLst>
              <a:ext uri="{FF2B5EF4-FFF2-40B4-BE49-F238E27FC236}">
                <a16:creationId xmlns:a16="http://schemas.microsoft.com/office/drawing/2014/main" xmlns="" id="{A0FE72A9-4B5C-4342-A4B0-BE9325B232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3050" y="361546"/>
            <a:ext cx="9084637" cy="54340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lvl="0" algn="ctr"/>
            <a:r>
              <a:rPr lang="ru-RU" sz="2800" b="1" dirty="0">
                <a:solidFill>
                  <a:srgbClr val="0628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Обращения физических и юридических лиц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AFA4528C-AD3E-4448-95C5-CF5455DBA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7174610"/>
              </p:ext>
            </p:extLst>
          </p:nvPr>
        </p:nvGraphicFramePr>
        <p:xfrm>
          <a:off x="5905537" y="1124744"/>
          <a:ext cx="5447047" cy="748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2BD2022D-8F60-4AB7-BB77-CD47ECFCC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996628"/>
              </p:ext>
            </p:extLst>
          </p:nvPr>
        </p:nvGraphicFramePr>
        <p:xfrm>
          <a:off x="191344" y="1124744"/>
          <a:ext cx="5278128" cy="748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59596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7">
            <a:extLst>
              <a:ext uri="{FF2B5EF4-FFF2-40B4-BE49-F238E27FC236}">
                <a16:creationId xmlns:a16="http://schemas.microsoft.com/office/drawing/2014/main" xmlns="" id="{D7FA8179-27AA-4834-96BC-39A55D14F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41000" detail="1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27000"/>
              </a:schemeClr>
            </a:glow>
            <a:reflection blurRad="431800" stA="0" endPos="65000" dist="50800" dir="5400000" sy="-100000" algn="bl" rotWithShape="0"/>
          </a:effec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xmlns="" id="{8E7B4467-FE28-4FFA-BC93-8F809219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"/>
            <a:ext cx="6624736" cy="122413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Материально – техническая база</a:t>
            </a:r>
            <a:endParaRPr lang="ru-RU" sz="2800" dirty="0">
              <a:solidFill>
                <a:srgbClr val="000066"/>
              </a:solidFill>
            </a:endParaRPr>
          </a:p>
        </p:txBody>
      </p:sp>
      <p:sp>
        <p:nvSpPr>
          <p:cNvPr id="5" name="Объект 1">
            <a:extLst>
              <a:ext uri="{FF2B5EF4-FFF2-40B4-BE49-F238E27FC236}">
                <a16:creationId xmlns:a16="http://schemas.microsoft.com/office/drawing/2014/main" xmlns="" id="{49F126FC-6466-4AB1-B8C2-C4359DFDDB7B}"/>
              </a:ext>
            </a:extLst>
          </p:cNvPr>
          <p:cNvSpPr txBox="1">
            <a:spLocks/>
          </p:cNvSpPr>
          <p:nvPr/>
        </p:nvSpPr>
        <p:spPr>
          <a:xfrm>
            <a:off x="1947148" y="1244107"/>
            <a:ext cx="8397325" cy="399330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Поликлиника обладает достаточной материально – технической базой,  оборудованием и оснащением, для прикрепленного населения. Оснащенность медицинским оборудование по программе СУМТ  - </a:t>
            </a:r>
            <a:r>
              <a:rPr lang="en-US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98,58</a:t>
            </a:r>
            <a:r>
              <a:rPr 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%.</a:t>
            </a:r>
            <a:endParaRPr lang="en-US" sz="20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 период</a:t>
            </a:r>
            <a:r>
              <a:rPr lang="en-US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2023-</a:t>
            </a:r>
            <a:r>
              <a:rPr 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2024 года оборудование не приобреталось.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B14B283-B95F-4E40-84A1-7BAF0FB26A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363032"/>
              </p:ext>
            </p:extLst>
          </p:nvPr>
        </p:nvGraphicFramePr>
        <p:xfrm>
          <a:off x="1127448" y="2924944"/>
          <a:ext cx="993710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70330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98D480D9-F97B-BB16-8E64-FC2870FC5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41000" detail="1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27000"/>
              </a:schemeClr>
            </a:glow>
            <a:reflection blurRad="431800" stA="0" endPos="65000" dist="50800" dir="5400000" sy="-100000" algn="bl" rotWithShape="0"/>
          </a:effectLst>
        </p:spPr>
      </p:pic>
      <p:pic>
        <p:nvPicPr>
          <p:cNvPr id="3085" name="Picture 13">
            <a:extLst>
              <a:ext uri="{FF2B5EF4-FFF2-40B4-BE49-F238E27FC236}">
                <a16:creationId xmlns:a16="http://schemas.microsoft.com/office/drawing/2014/main" xmlns="" id="{0E16B0EF-ACB5-4179-93DA-B4BEAA29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53" y="1666995"/>
            <a:ext cx="178117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xmlns="" id="{C4C8E580-61B5-420E-82B5-12C16801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02" y="1658575"/>
            <a:ext cx="1834610" cy="208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9696" y="292171"/>
            <a:ext cx="6192688" cy="74746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Материально – техническая база</a:t>
            </a:r>
            <a:endParaRPr lang="ru-RU" sz="2800" dirty="0">
              <a:solidFill>
                <a:srgbClr val="000066"/>
              </a:solidFill>
            </a:endParaRPr>
          </a:p>
        </p:txBody>
      </p:sp>
      <p:pic>
        <p:nvPicPr>
          <p:cNvPr id="3088" name="Picture 16">
            <a:extLst>
              <a:ext uri="{FF2B5EF4-FFF2-40B4-BE49-F238E27FC236}">
                <a16:creationId xmlns:a16="http://schemas.microsoft.com/office/drawing/2014/main" xmlns="" id="{2F278492-FD93-4723-8C14-3A1B0CCED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658575"/>
            <a:ext cx="1782687" cy="206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EBCD54FB-A5ED-4682-B71E-6CFC5BF576F1}"/>
              </a:ext>
            </a:extLst>
          </p:cNvPr>
          <p:cNvGrpSpPr/>
          <p:nvPr/>
        </p:nvGrpSpPr>
        <p:grpSpPr>
          <a:xfrm>
            <a:off x="2063909" y="4067992"/>
            <a:ext cx="8064182" cy="2064717"/>
            <a:chOff x="459390" y="4070413"/>
            <a:chExt cx="8064182" cy="2064717"/>
          </a:xfrm>
        </p:grpSpPr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xmlns="" id="{91B2182A-EB47-4E19-B26A-35F3EE9C7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499" y="4077168"/>
              <a:ext cx="1918717" cy="2053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>
              <a:extLst>
                <a:ext uri="{FF2B5EF4-FFF2-40B4-BE49-F238E27FC236}">
                  <a16:creationId xmlns:a16="http://schemas.microsoft.com/office/drawing/2014/main" xmlns="" id="{F6511B19-A2C2-4A7B-B2BA-CFB933CC5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4070413"/>
              <a:ext cx="1791332" cy="2064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>
              <a:extLst>
                <a:ext uri="{FF2B5EF4-FFF2-40B4-BE49-F238E27FC236}">
                  <a16:creationId xmlns:a16="http://schemas.microsoft.com/office/drawing/2014/main" xmlns="" id="{8E7F9875-B996-4B4D-816B-3650CBDFD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90" y="4081164"/>
              <a:ext cx="1781175" cy="2047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1" name="Picture 19">
              <a:extLst>
                <a:ext uri="{FF2B5EF4-FFF2-40B4-BE49-F238E27FC236}">
                  <a16:creationId xmlns:a16="http://schemas.microsoft.com/office/drawing/2014/main" xmlns="" id="{B59FAAAA-820C-4AB2-812C-84170D4C1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088" y="4081164"/>
              <a:ext cx="1873888" cy="2053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92" name="Picture 20">
            <a:extLst>
              <a:ext uri="{FF2B5EF4-FFF2-40B4-BE49-F238E27FC236}">
                <a16:creationId xmlns:a16="http://schemas.microsoft.com/office/drawing/2014/main" xmlns="" id="{D55393EC-B2E5-4E61-8E61-0923BEA8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438" y="-982663"/>
            <a:ext cx="1752600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D50081-1B22-462C-96BB-59F3DB9EC4E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47" r="8747"/>
          <a:stretch/>
        </p:blipFill>
        <p:spPr>
          <a:xfrm>
            <a:off x="3575720" y="1739945"/>
            <a:ext cx="2886744" cy="1870694"/>
          </a:xfrm>
          <a:prstGeom prst="rect">
            <a:avLst/>
          </a:prstGeom>
          <a:ln w="4762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69962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5F92A9A-FFEB-4A36-96B1-962D6594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xmlns="" id="{AE571FAB-1DCD-41E9-91F6-54011BFB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56" y="460399"/>
            <a:ext cx="6264696" cy="84052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Материально – техническая база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887A36-DAD6-4C3B-BF77-D1FD3B55105B}"/>
              </a:ext>
            </a:extLst>
          </p:cNvPr>
          <p:cNvSpPr/>
          <p:nvPr/>
        </p:nvSpPr>
        <p:spPr>
          <a:xfrm>
            <a:off x="551384" y="5210391"/>
            <a:ext cx="11089232" cy="11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6000" algn="just">
              <a:lnSpc>
                <a:spcPct val="106000"/>
              </a:lnSpc>
            </a:pPr>
            <a:r>
              <a:rPr lang="ru-RU" sz="1600" b="1" dirty="0"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Заказчиком КГУ «Управление общественного здравоохранения г. Алматы и </a:t>
            </a:r>
            <a:r>
              <a:rPr lang="ru-RU" sz="1600" b="1" dirty="0" err="1"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Ген.подрядчиком</a:t>
            </a:r>
            <a:r>
              <a:rPr lang="ru-RU" sz="1600" b="1" dirty="0"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 ТОО «Даулет» был произведен отдельный вид капитального ремонта «Модернизация вентиляционной системы» в Детском отделении с 22.07.2024 по 29.12.2024г.г. Параллельно силами КГП на ПХВ «Городская поликлиника №1 произведен текущий ремонт.</a:t>
            </a:r>
            <a:endParaRPr lang="ru-RU" sz="1600" b="1" dirty="0">
              <a:solidFill>
                <a:srgbClr val="00006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A647109-16A2-4BEB-9F3A-DF40339A4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64842" y="2181295"/>
            <a:ext cx="3391798" cy="254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45A1C2-AB15-4F49-BFD3-F9E90E218D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700"/>
          <a:stretch/>
        </p:blipFill>
        <p:spPr>
          <a:xfrm>
            <a:off x="407368" y="489687"/>
            <a:ext cx="3082090" cy="423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743453-E749-4094-A952-2CA35E1C8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44" y="2181295"/>
            <a:ext cx="4522396" cy="254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119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5F92A9A-FFEB-4A36-96B1-962D6594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xmlns="" id="{AE571FAB-1DCD-41E9-91F6-54011BFB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459" y="13679"/>
            <a:ext cx="6264696" cy="84052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Материально – техническая база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C00ACC-3D78-4D54-A365-300F76E51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720080"/>
            <a:ext cx="2455371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7F0484-AB43-4CCE-A700-18525DC34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52" y="720080"/>
            <a:ext cx="2455371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E6FFE8-693F-4A3D-9A3C-4A114C3B3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784" y="887111"/>
            <a:ext cx="3850062" cy="288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7031867-064A-462C-9B87-EA390AD85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7728" y="3955889"/>
            <a:ext cx="4837120" cy="272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48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AA8C29EB-426E-4BF9-B420-162E28A4D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-1676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2769B5D0-E9EB-4E17-B64F-F6FBEE48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760" y="915710"/>
            <a:ext cx="7560840" cy="1076920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ГП №1 на 01.01.2025 года </a:t>
            </a:r>
            <a:r>
              <a:rPr lang="kk-KZ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число работников составляет всего 464,5, из них врачебный персонал – 121,25, в том числе 4 магистра, СМП – 242,25,  в том числе 3 специалиста с высшим образованием (1 из них магистр), ММП – 32,5, прочий персонал – 68,5</a:t>
            </a:r>
            <a:r>
              <a:rPr lang="kk-KZ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kk-KZ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xmlns="" id="{9B58DF4E-CBDE-44C0-8FF5-2F9D00053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747903"/>
              </p:ext>
            </p:extLst>
          </p:nvPr>
        </p:nvGraphicFramePr>
        <p:xfrm>
          <a:off x="1343472" y="1556792"/>
          <a:ext cx="9505057" cy="2958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67AEAE3D-F5DB-45CE-B21B-E5F63682BA6B}"/>
              </a:ext>
            </a:extLst>
          </p:cNvPr>
          <p:cNvSpPr txBox="1">
            <a:spLocks/>
          </p:cNvSpPr>
          <p:nvPr/>
        </p:nvSpPr>
        <p:spPr>
          <a:xfrm>
            <a:off x="5531343" y="172878"/>
            <a:ext cx="4528120" cy="69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КАДРОВЫЙ ПОТЕНЦИАЛ</a:t>
            </a:r>
            <a:endParaRPr lang="ru-RU" sz="2400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47EDF3B9-12E0-4EE3-A861-6432197EE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347622"/>
              </p:ext>
            </p:extLst>
          </p:nvPr>
        </p:nvGraphicFramePr>
        <p:xfrm>
          <a:off x="1199455" y="4653136"/>
          <a:ext cx="9721080" cy="1866240"/>
        </p:xfrm>
        <a:graphic>
          <a:graphicData uri="http://schemas.openxmlformats.org/drawingml/2006/table">
            <a:tbl>
              <a:tblPr firstRow="1" firstCol="1" bandCol="1">
                <a:tableStyleId>{6E25E649-3F16-4E02-A733-19D2CDBF48F0}</a:tableStyleId>
              </a:tblPr>
              <a:tblGrid>
                <a:gridCol w="30089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47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24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2470">
                  <a:extLst>
                    <a:ext uri="{9D8B030D-6E8A-4147-A177-3AD203B41FA5}">
                      <a16:colId xmlns:a16="http://schemas.microsoft.com/office/drawing/2014/main" xmlns="" val="711538682"/>
                    </a:ext>
                  </a:extLst>
                </a:gridCol>
                <a:gridCol w="1732470">
                  <a:extLst>
                    <a:ext uri="{9D8B030D-6E8A-4147-A177-3AD203B41FA5}">
                      <a16:colId xmlns:a16="http://schemas.microsoft.com/office/drawing/2014/main" xmlns="" val="248178944"/>
                    </a:ext>
                  </a:extLst>
                </a:gridCol>
              </a:tblGrid>
              <a:tr h="493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Количество штатных единиц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Занятость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Физ.лица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Укомплекто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 –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ванность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6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Врачебный персонал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121,25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120,25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105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99,2%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5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Средний медицинский персонал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242,25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242,25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198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100%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5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Младший медицинский персонал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32,5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32,5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100%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Прочий персонал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68,5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66,5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57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97,1%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4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Всего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464,5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461,5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385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86FF5E-D975-4448-8B70-C394ABEEDF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6766" r="49289" b="15505"/>
          <a:stretch/>
        </p:blipFill>
        <p:spPr>
          <a:xfrm>
            <a:off x="1055440" y="239582"/>
            <a:ext cx="2360127" cy="183276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980492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7">
            <a:extLst>
              <a:ext uri="{FF2B5EF4-FFF2-40B4-BE49-F238E27FC236}">
                <a16:creationId xmlns:a16="http://schemas.microsoft.com/office/drawing/2014/main" xmlns="" id="{805808DA-6C37-4262-812B-FECEE499C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41000" detail="1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27000"/>
              </a:schemeClr>
            </a:glow>
            <a:reflection blurRad="431800" stA="0" endPos="65000" dist="50800" dir="5400000" sy="-100000" algn="bl" rotWithShape="0"/>
          </a:effec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xmlns="" id="{93026D1E-4D3B-48C1-A1D1-1316F6DE69F5}"/>
              </a:ext>
            </a:extLst>
          </p:cNvPr>
          <p:cNvSpPr txBox="1">
            <a:spLocks/>
          </p:cNvSpPr>
          <p:nvPr/>
        </p:nvSpPr>
        <p:spPr>
          <a:xfrm>
            <a:off x="3633602" y="106936"/>
            <a:ext cx="4968552" cy="104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</a:t>
            </a:r>
            <a:endParaRPr lang="ru-RU" sz="2800" dirty="0">
              <a:solidFill>
                <a:srgbClr val="000066"/>
              </a:solidFill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31D453CE-0C60-4FC3-A5F2-980D532ACC97}"/>
              </a:ext>
            </a:extLst>
          </p:cNvPr>
          <p:cNvSpPr txBox="1">
            <a:spLocks/>
          </p:cNvSpPr>
          <p:nvPr/>
        </p:nvSpPr>
        <p:spPr>
          <a:xfrm>
            <a:off x="4173662" y="3967435"/>
            <a:ext cx="3888432" cy="310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Фактические доходы за 2022-2024 годы</a:t>
            </a:r>
            <a:endParaRPr lang="ru-RU" sz="2800" dirty="0">
              <a:solidFill>
                <a:srgbClr val="000066"/>
              </a:solidFill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BCD8F20-7ED2-44EC-BDC1-3438C7C04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650289"/>
              </p:ext>
            </p:extLst>
          </p:nvPr>
        </p:nvGraphicFramePr>
        <p:xfrm>
          <a:off x="-96688" y="836712"/>
          <a:ext cx="6850632" cy="332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B551941-4AAF-4A21-8627-E3B842ED62DB}"/>
              </a:ext>
            </a:extLst>
          </p:cNvPr>
          <p:cNvSpPr/>
          <p:nvPr/>
        </p:nvSpPr>
        <p:spPr>
          <a:xfrm>
            <a:off x="6528048" y="1187206"/>
            <a:ext cx="4968552" cy="230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Уставный капитал поликлиники составляет 464,2 </a:t>
            </a:r>
            <a:r>
              <a:rPr lang="ru-RU" sz="1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млн.тенге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сформированный на основании личного вклада Участника.</a:t>
            </a: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 последние 3 года произошли следующие изменения в поликлинике: Внесены изменения в ценообразования на платные услуги согласно нормативу, изменение в штатное расписание в том числе, в административно-управленческом блоке, а именно сокращение штатных единиц.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5BA85F0A-E1CB-4FE7-8258-B88704AA2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784686"/>
              </p:ext>
            </p:extLst>
          </p:nvPr>
        </p:nvGraphicFramePr>
        <p:xfrm>
          <a:off x="2063553" y="4652433"/>
          <a:ext cx="8027769" cy="1944918"/>
        </p:xfrm>
        <a:graphic>
          <a:graphicData uri="http://schemas.openxmlformats.org/drawingml/2006/table">
            <a:tbl>
              <a:tblPr/>
              <a:tblGrid>
                <a:gridCol w="988033">
                  <a:extLst>
                    <a:ext uri="{9D8B030D-6E8A-4147-A177-3AD203B41FA5}">
                      <a16:colId xmlns:a16="http://schemas.microsoft.com/office/drawing/2014/main" xmlns="" val="206812589"/>
                    </a:ext>
                  </a:extLst>
                </a:gridCol>
                <a:gridCol w="2084132">
                  <a:extLst>
                    <a:ext uri="{9D8B030D-6E8A-4147-A177-3AD203B41FA5}">
                      <a16:colId xmlns:a16="http://schemas.microsoft.com/office/drawing/2014/main" xmlns="" val="4127874472"/>
                    </a:ext>
                  </a:extLst>
                </a:gridCol>
                <a:gridCol w="1651868">
                  <a:extLst>
                    <a:ext uri="{9D8B030D-6E8A-4147-A177-3AD203B41FA5}">
                      <a16:colId xmlns:a16="http://schemas.microsoft.com/office/drawing/2014/main" xmlns="" val="2205757861"/>
                    </a:ext>
                  </a:extLst>
                </a:gridCol>
                <a:gridCol w="1651868">
                  <a:extLst>
                    <a:ext uri="{9D8B030D-6E8A-4147-A177-3AD203B41FA5}">
                      <a16:colId xmlns:a16="http://schemas.microsoft.com/office/drawing/2014/main" xmlns="" val="3352327245"/>
                    </a:ext>
                  </a:extLst>
                </a:gridCol>
                <a:gridCol w="1651868">
                  <a:extLst>
                    <a:ext uri="{9D8B030D-6E8A-4147-A177-3AD203B41FA5}">
                      <a16:colId xmlns:a16="http://schemas.microsoft.com/office/drawing/2014/main" xmlns="" val="2568860421"/>
                    </a:ext>
                  </a:extLst>
                </a:gridCol>
              </a:tblGrid>
              <a:tr h="568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№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Структура доходов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 2022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3086848"/>
                  </a:ext>
                </a:extLst>
              </a:tr>
              <a:tr h="458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 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ФСМС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2 067 915,4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2 005 489,0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2 244 156,9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7564077"/>
                  </a:ext>
                </a:extLst>
              </a:tr>
              <a:tr h="458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бюджет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13 923,6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18 447,2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5 362,2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747936"/>
                  </a:ext>
                </a:extLst>
              </a:tr>
              <a:tr h="458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Платные услуги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17 906,2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13 764,5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13 868,9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3618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792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7">
            <a:extLst>
              <a:ext uri="{FF2B5EF4-FFF2-40B4-BE49-F238E27FC236}">
                <a16:creationId xmlns:a16="http://schemas.microsoft.com/office/drawing/2014/main" xmlns="" id="{BDA67415-C962-4535-83A6-5D0409F2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41000" detail="1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27000"/>
              </a:schemeClr>
            </a:glow>
            <a:reflection blurRad="431800" stA="0" endPos="65000" dist="50800" dir="5400000" sy="-100000" algn="bl" rotWithShape="0"/>
          </a:effec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xmlns="" id="{44DD7AC6-E189-4136-B798-729A2A7B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736" y="236234"/>
            <a:ext cx="2520280" cy="56167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оплаты</a:t>
            </a:r>
            <a:r>
              <a:rPr lang="ru-RU" dirty="0"/>
              <a:t> </a:t>
            </a:r>
          </a:p>
        </p:txBody>
      </p:sp>
      <p:sp>
        <p:nvSpPr>
          <p:cNvPr id="5" name="Объект 1">
            <a:extLst>
              <a:ext uri="{FF2B5EF4-FFF2-40B4-BE49-F238E27FC236}">
                <a16:creationId xmlns:a16="http://schemas.microsoft.com/office/drawing/2014/main" xmlns="" id="{47C8BB59-8AB2-493C-A3A9-129FBC4B6813}"/>
              </a:ext>
            </a:extLst>
          </p:cNvPr>
          <p:cNvSpPr txBox="1">
            <a:spLocks/>
          </p:cNvSpPr>
          <p:nvPr/>
        </p:nvSpPr>
        <p:spPr>
          <a:xfrm>
            <a:off x="614272" y="5218546"/>
            <a:ext cx="10873208" cy="124100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just">
              <a:lnSpc>
                <a:spcPct val="106000"/>
              </a:lnSpc>
              <a:buNone/>
            </a:pPr>
            <a:r>
              <a:rPr lang="ru-RU" sz="5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</a:t>
            </a: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Фонд оплаты труда по итогам 2024 года уменьшился по отношению  к 2023 году, том числе  СМП на 15,7%,   </a:t>
            </a:r>
          </a:p>
          <a:p>
            <a:pPr marL="182880" indent="0" algn="just">
              <a:lnSpc>
                <a:spcPct val="106000"/>
              </a:lnSpc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Уменьшение фонда оплаты труда за счет сокращения штатных единиц среднего и прочего персонала, а именно фельдшера, диспетчера, водители, РВК (врачи и </a:t>
            </a:r>
            <a:r>
              <a:rPr lang="ru-RU" sz="6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смп</a:t>
            </a: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). </a:t>
            </a:r>
          </a:p>
          <a:p>
            <a:pPr marL="182880" indent="0" algn="just">
              <a:lnSpc>
                <a:spcPct val="106000"/>
              </a:lnSpc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Премирование сотрудников в 2024 году: к празднованию 8 марта, медицинского работника, и по итогам года.</a:t>
            </a:r>
          </a:p>
          <a:p>
            <a:pPr marL="182880" indent="0" algn="just">
              <a:lnSpc>
                <a:spcPct val="106000"/>
              </a:lnSpc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6C70DC9-F636-4EF5-8FCD-552CDF64D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0503522"/>
              </p:ext>
            </p:extLst>
          </p:nvPr>
        </p:nvGraphicFramePr>
        <p:xfrm>
          <a:off x="614272" y="2420888"/>
          <a:ext cx="6887688" cy="257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E2093D35-9EAF-44C7-A3AE-97867EF9C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481213"/>
              </p:ext>
            </p:extLst>
          </p:nvPr>
        </p:nvGraphicFramePr>
        <p:xfrm>
          <a:off x="7428148" y="2470175"/>
          <a:ext cx="3924436" cy="275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C5F9F72E-0700-4C13-B458-AFBEE0A7AD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607613"/>
              </p:ext>
            </p:extLst>
          </p:nvPr>
        </p:nvGraphicFramePr>
        <p:xfrm>
          <a:off x="2243572" y="859521"/>
          <a:ext cx="7704856" cy="1242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Worksheet" r:id="rId9" imgW="5657778" imgH="904719" progId="Excel.Sheet.12">
                  <p:embed/>
                </p:oleObj>
              </mc:Choice>
              <mc:Fallback>
                <p:oleObj name="Worksheet" r:id="rId9" imgW="5657778" imgH="904719" progId="Excel.Sheet.1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xmlns="" id="{80EC4D73-7413-42B2-B9E5-3B3B7982CB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43572" y="859521"/>
                        <a:ext cx="7704856" cy="1242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0790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5F92A9A-FFEB-4A36-96B1-962D65945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xmlns="" id="{AE571FAB-1DCD-41E9-91F6-54011BFB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212210"/>
            <a:ext cx="3600400" cy="84052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Структура расходов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5887A36-DAD6-4C3B-BF77-D1FD3B55105B}"/>
              </a:ext>
            </a:extLst>
          </p:cNvPr>
          <p:cNvSpPr/>
          <p:nvPr/>
        </p:nvSpPr>
        <p:spPr>
          <a:xfrm>
            <a:off x="1524000" y="5243475"/>
            <a:ext cx="8712968" cy="87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9580" algn="just">
              <a:lnSpc>
                <a:spcPct val="106000"/>
              </a:lnSpc>
            </a:pPr>
            <a:r>
              <a:rPr lang="ru-RU" sz="1600" b="1" dirty="0"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Общая сумма расходов перед поставщиками за 2024 год составило 479527,3 тыс. тенге наблюдается увеличение по некоторым позициям в соотношении с 2023 годом,  по услугам, закуп ИМН, продукты питания.</a:t>
            </a:r>
            <a:endParaRPr lang="ru-RU" sz="1600" b="1" dirty="0">
              <a:solidFill>
                <a:srgbClr val="000066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99ED073C-5652-407F-96AF-F26FAF4D0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8396"/>
              </p:ext>
            </p:extLst>
          </p:nvPr>
        </p:nvGraphicFramePr>
        <p:xfrm>
          <a:off x="6744072" y="1266826"/>
          <a:ext cx="4464496" cy="381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21BCAA8F-996F-487A-BAD9-D953C7F0A0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461648"/>
              </p:ext>
            </p:extLst>
          </p:nvPr>
        </p:nvGraphicFramePr>
        <p:xfrm>
          <a:off x="839416" y="1266826"/>
          <a:ext cx="5437882" cy="3817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Worksheet" r:id="rId8" imgW="4343595" imgH="2790716" progId="Excel.Sheet.12">
                  <p:embed/>
                </p:oleObj>
              </mc:Choice>
              <mc:Fallback>
                <p:oleObj name="Worksheet" r:id="rId8" imgW="4343595" imgH="2790716" progId="Excel.Sheet.12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xmlns="" id="{5A2084A4-1343-45D3-9AAC-4BA40FC48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9416" y="1266826"/>
                        <a:ext cx="5437882" cy="3817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6258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5F92A9A-FFEB-4A36-96B1-962D6594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xmlns="" id="{AE571FAB-1DCD-41E9-91F6-54011BFB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212210"/>
            <a:ext cx="3600400" cy="84052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8F6F6B46-BA30-4DBF-9773-8E4C8D661C07}"/>
              </a:ext>
            </a:extLst>
          </p:cNvPr>
          <p:cNvSpPr txBox="1">
            <a:spLocks/>
          </p:cNvSpPr>
          <p:nvPr/>
        </p:nvSpPr>
        <p:spPr>
          <a:xfrm>
            <a:off x="767408" y="1020155"/>
            <a:ext cx="10897165" cy="19767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just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2024 год закончили без кредиторской задолженности</a:t>
            </a:r>
          </a:p>
          <a:p>
            <a:pPr marL="179388" indent="-179388" algn="just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Детском отделении проведена модернизация Вентиляционной системы с текущим ремонтом</a:t>
            </a:r>
          </a:p>
          <a:p>
            <a:pPr marL="179388" indent="-179388" algn="just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Закончили Техническое обследование и Основное здание поставлено на капитальный ремонт в 2025 году</a:t>
            </a:r>
          </a:p>
          <a:p>
            <a:pPr marL="179388" indent="-179388" algn="just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Управлением здравоохранения утверждена заявка на медицинское оборудование (аппарат УЗИ, ММГ, рентген-аппарат) 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BDE29693-095F-48EB-864D-B91D167BB2A9}"/>
              </a:ext>
            </a:extLst>
          </p:cNvPr>
          <p:cNvSpPr txBox="1">
            <a:spLocks/>
          </p:cNvSpPr>
          <p:nvPr/>
        </p:nvSpPr>
        <p:spPr>
          <a:xfrm>
            <a:off x="734290" y="3789040"/>
            <a:ext cx="10897165" cy="280229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Снижение младенческой смертности;</a:t>
            </a:r>
          </a:p>
          <a:p>
            <a:pPr marL="179388" indent="-179388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Недопущение запущенных случаев онкозаболеваний;</a:t>
            </a:r>
          </a:p>
          <a:p>
            <a:pPr marL="179388" indent="-179388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Непрерывное профессиональное развитие медицинских кадров ориентированных на современные технологии ПМСП, путем обучения, как выездных циклов в пределах страны и за рубежом, так и на местах с проведением мастер-классов;</a:t>
            </a:r>
          </a:p>
          <a:p>
            <a:pPr marL="179388" indent="-179388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Модернизация подхода к организационной структуре поликлиники;</a:t>
            </a:r>
          </a:p>
          <a:p>
            <a:pPr marL="179388" indent="-179388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Совершенствование материально-технической базы путем обеспечения закупа необходимого, современного оборудования из средств республиканского и местного бюджета;</a:t>
            </a:r>
          </a:p>
          <a:p>
            <a:pPr marL="179388" indent="-179388">
              <a:spcBef>
                <a:spcPts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Достижение поставленных индикаторов Государственных программ развития здравоохранения.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9E9C6E-04A1-4138-AB96-F434404521D7}"/>
              </a:ext>
            </a:extLst>
          </p:cNvPr>
          <p:cNvSpPr txBox="1"/>
          <p:nvPr/>
        </p:nvSpPr>
        <p:spPr>
          <a:xfrm>
            <a:off x="3287688" y="3105834"/>
            <a:ext cx="6193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Задачи на 2025 год</a:t>
            </a:r>
            <a:endParaRPr lang="x-none" sz="3600" dirty="0"/>
          </a:p>
        </p:txBody>
      </p:sp>
    </p:spTree>
    <p:extLst>
      <p:ext uri="{BB962C8B-B14F-4D97-AF65-F5344CB8AC3E}">
        <p14:creationId xmlns:p14="http://schemas.microsoft.com/office/powerpoint/2010/main" val="2527306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5F92A9A-FFEB-4A36-96B1-962D6594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xmlns="" id="{AE571FAB-1DCD-41E9-91F6-54011BFB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764704"/>
            <a:ext cx="7200800" cy="4368918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9871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A530CEFA-3E0E-4FDF-9AF6-0F4D3714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0AE33A-168D-4D77-942A-C5B3D0F8E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6766" r="49289" b="15505"/>
          <a:stretch/>
        </p:blipFill>
        <p:spPr>
          <a:xfrm>
            <a:off x="955496" y="233804"/>
            <a:ext cx="2360127" cy="183276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Google Shape;509;p31">
            <a:extLst>
              <a:ext uri="{FF2B5EF4-FFF2-40B4-BE49-F238E27FC236}">
                <a16:creationId xmlns:a16="http://schemas.microsoft.com/office/drawing/2014/main" xmlns="" id="{94DE2483-E2DE-44E1-859B-B429152DF6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1664" y="505595"/>
            <a:ext cx="8352928" cy="105119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КАТЕГОРИЙНОСТЬ И РАБОТА С КАДРАМИ </a:t>
            </a:r>
            <a:b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состоянию на 31.12.2024 год</a:t>
            </a:r>
            <a:endParaRPr lang="ru-RU" altLang="ru-RU" sz="2400" b="1" kern="1200" spc="50" dirty="0">
              <a:ln w="19050" cmpd="sng">
                <a:solidFill>
                  <a:srgbClr val="4E67C8">
                    <a:lumMod val="50000"/>
                  </a:srgbClr>
                </a:solidFill>
                <a:prstDash val="solid"/>
              </a:ln>
              <a:solidFill>
                <a:srgbClr val="000066"/>
              </a:solidFill>
              <a:effectLst>
                <a:glow rad="38100">
                  <a:srgbClr val="4E67C8">
                    <a:alpha val="40000"/>
                  </a:srgb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5BF62776-275F-462C-9556-02F896434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412628"/>
              </p:ext>
            </p:extLst>
          </p:nvPr>
        </p:nvGraphicFramePr>
        <p:xfrm>
          <a:off x="1415480" y="2348258"/>
          <a:ext cx="9505059" cy="3780240"/>
        </p:xfrm>
        <a:graphic>
          <a:graphicData uri="http://schemas.openxmlformats.org/drawingml/2006/table">
            <a:tbl>
              <a:tblPr/>
              <a:tblGrid>
                <a:gridCol w="1610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78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78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78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78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78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278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278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должностей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из них, физических лиц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8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Отличник здравоохранения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Вторая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Категорийность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на 2024 год</a:t>
                      </a:r>
                      <a:endParaRPr lang="ru-RU" sz="1600" b="1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ru-RU" sz="1800" b="1" kern="12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ru-RU" sz="1800" b="1" kern="12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СМП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ru-RU" sz="1800" b="1" kern="12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ММП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ru-RU" sz="1800" b="1" kern="12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ru-RU" sz="1800" b="1" kern="1200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52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A530CEFA-3E0E-4FDF-9AF6-0F4D3714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222A67BF-44AD-457E-BE5D-1C473928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832" y="885090"/>
            <a:ext cx="5472608" cy="4673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Times New Roman"/>
                <a:ea typeface="Calibri"/>
              </a:rPr>
              <a:t>ПОВЫШЕНИЕ КВАЛИФИКАЦИИ </a:t>
            </a:r>
            <a:endParaRPr lang="ru-RU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xmlns="" id="{0E1C70A7-545E-403A-BB50-7CA7712CC8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3528" y="2300373"/>
          <a:ext cx="9677008" cy="3299684"/>
        </p:xfrm>
        <a:graphic>
          <a:graphicData uri="http://schemas.openxmlformats.org/drawingml/2006/table">
            <a:tbl>
              <a:tblPr firstRow="1" firstCol="1" bandRow="1"/>
              <a:tblGrid>
                <a:gridCol w="86554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1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0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цикла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кол-во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Вопросы профилактики передачи от матери к ребенку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ВИЧ, сифилиса и гепатита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Алгоритм для пациентов с выявленными факторами риска или заболеваниями сердечно-сосудистой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системы на доврачебном этапе. Основные симптомы заболеваний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сердечно-сосудистой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системы.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16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Анафилактический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шок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6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 медсестры процедурного кабинета)  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«Организация противотуберкулезных мероприятий на уровне ПМСП» тренинг 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Клиническая ЭКГ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0998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Конгресс «Центры лучших практик первичной медико-санитарной помощи – проводники перемен»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0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Патология шейки матки: диагностика (в т.ч. колькоскопическая), лечение Республика Белароусь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УЗД (при неотложных состояниях)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9982108"/>
                  </a:ext>
                </a:extLst>
              </a:tr>
              <a:tr h="281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Менеджмент здравоохранения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137519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0AE33A-168D-4D77-942A-C5B3D0F8E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6766" r="49289" b="15505"/>
          <a:stretch/>
        </p:blipFill>
        <p:spPr>
          <a:xfrm>
            <a:off x="955496" y="233804"/>
            <a:ext cx="2360127" cy="1832765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101912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93AB4F65-53FF-4EF9-A2D4-BF3B28796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D2FEB3A0-B7EB-4A3D-AEC1-F93D7F56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035" y="152626"/>
            <a:ext cx="7886700" cy="797403"/>
          </a:xfrm>
        </p:spPr>
        <p:txBody>
          <a:bodyPr>
            <a:normAutofit/>
          </a:bodyPr>
          <a:lstStyle/>
          <a:p>
            <a:pPr algn="ctr"/>
            <a:r>
              <a:rPr lang="ru-RU" sz="3100" b="1" cap="all" dirty="0">
                <a:ln w="0"/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МОТИВАЦИЯ СОТРУДНИКОВ</a:t>
            </a: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A99B1C7-9FDB-4245-ADA4-4EBA164F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26" y="860793"/>
            <a:ext cx="1214435" cy="216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67F5C71-A451-4C86-99E8-D8EE3D7B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69" y="823857"/>
            <a:ext cx="1516215" cy="221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Z (181×279)">
            <a:extLst>
              <a:ext uri="{FF2B5EF4-FFF2-40B4-BE49-F238E27FC236}">
                <a16:creationId xmlns:a16="http://schemas.microsoft.com/office/drawing/2014/main" xmlns="" id="{0A7D183B-9D1A-4D5B-AC48-45010453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3" y="830130"/>
            <a:ext cx="1407357" cy="216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30EA64-A103-4B0F-927A-4D88A9C684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46" y="3210207"/>
            <a:ext cx="5080718" cy="338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B8FDEAE-048F-424E-8164-EBDB215A17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26959" r="43234" b="8282"/>
          <a:stretch/>
        </p:blipFill>
        <p:spPr>
          <a:xfrm>
            <a:off x="2710283" y="762822"/>
            <a:ext cx="1214435" cy="2303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7B8766C-0B1F-4C74-806F-679E5E190F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7789" r="52800"/>
          <a:stretch/>
        </p:blipFill>
        <p:spPr>
          <a:xfrm>
            <a:off x="8594317" y="768847"/>
            <a:ext cx="1431122" cy="2235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2EBB26E-0237-4AF9-8523-F3DB34EA6A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8643" r="26527" b="13133"/>
          <a:stretch/>
        </p:blipFill>
        <p:spPr>
          <a:xfrm>
            <a:off x="10506665" y="378408"/>
            <a:ext cx="1204109" cy="262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CDDFAC-C581-43EB-9EE8-FE0DF080DB78}"/>
              </a:ext>
            </a:extLst>
          </p:cNvPr>
          <p:cNvSpPr txBox="1"/>
          <p:nvPr/>
        </p:nvSpPr>
        <p:spPr>
          <a:xfrm>
            <a:off x="407368" y="3189803"/>
            <a:ext cx="6298178" cy="3447098"/>
          </a:xfrm>
          <a:prstGeom prst="rect">
            <a:avLst/>
          </a:prstGeom>
          <a:solidFill>
            <a:srgbClr val="FFFF00">
              <a:alpha val="0"/>
            </a:srgbClr>
          </a:solidFill>
          <a:ln w="19050" cap="flat" cmpd="sng" algn="ctr">
            <a:solidFill>
              <a:schemeClr val="bg1"/>
            </a:solidFill>
            <a:prstDash val="soli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Нагрудный знак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Денсаулық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сақтау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ісінің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үздігі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13 сотрудников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Нагрудный знак «</a:t>
            </a:r>
            <a:r>
              <a:rPr kumimoji="0" lang="ru-RU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Денсаулы</a:t>
            </a:r>
            <a:r>
              <a:rPr kumimoji="0" lang="kk-KZ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 сақтау ісіне қосқан үлесі үшін» - 4 сотрудника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 defTabSz="9144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Нагрудный знак «</a:t>
            </a:r>
            <a:r>
              <a:rPr lang="kk-K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Үздік жас медицина қызметкері» – 1 сотрудник</a:t>
            </a:r>
          </a:p>
          <a:p>
            <a:pPr marL="285750" indent="-285750" defTabSz="9144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Нагрудный знак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kk-K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Халық аяулысы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- 1 сотрудник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kk-KZ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Алғыс хат МЗ РК - 2 сотрудника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Алғыс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хат  Акима Медеуского района – 4 сотрудника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kk-KZ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Алғыс хат  Зам. акима города Алматы - 2 сотрудника</a:t>
            </a:r>
            <a:endParaRPr kumimoji="0" lang="kk-KZ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ABCE77EF-3F0A-4E7F-87F1-B8E66CD4D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5" name="Google Shape;491;p30">
            <a:extLst>
              <a:ext uri="{FF2B5EF4-FFF2-40B4-BE49-F238E27FC236}">
                <a16:creationId xmlns:a16="http://schemas.microsoft.com/office/drawing/2014/main" xmlns="" id="{8D69507C-ECFA-447D-A8AE-05E10012E8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0004" y="548680"/>
            <a:ext cx="7704000" cy="72008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 algn="ctr"/>
            <a:r>
              <a:rPr lang="kk-KZ" alt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НАСЕЛЕНИЯ</a:t>
            </a:r>
          </a:p>
        </p:txBody>
      </p:sp>
      <p:sp>
        <p:nvSpPr>
          <p:cNvPr id="6" name="Google Shape;492;p30">
            <a:extLst>
              <a:ext uri="{FF2B5EF4-FFF2-40B4-BE49-F238E27FC236}">
                <a16:creationId xmlns:a16="http://schemas.microsoft.com/office/drawing/2014/main" xmlns="" id="{53E6DDC1-AE18-4833-839E-3A70D77BACEA}"/>
              </a:ext>
            </a:extLst>
          </p:cNvPr>
          <p:cNvSpPr txBox="1">
            <a:spLocks/>
          </p:cNvSpPr>
          <p:nvPr/>
        </p:nvSpPr>
        <p:spPr>
          <a:xfrm>
            <a:off x="1415480" y="1196752"/>
            <a:ext cx="9433048" cy="15121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71463">
              <a:buNone/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численность прикрепленного населения за 2024г. –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55451 (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 взрослое  население –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37414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дети  до 14 лет –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15883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подростки –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2154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дети до 1 года – 714, женщины фертильного возраста –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14555)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271463">
              <a:buNone/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Территория обслуживания включает в себя район:          </a:t>
            </a:r>
          </a:p>
          <a:p>
            <a:pPr marL="0" indent="271463">
              <a:buNone/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Медеуский р-он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48351 и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Жетысуйский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р-он – 7100.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6F8C6B7E-6D06-4086-B20A-0B4EED300B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204778"/>
              </p:ext>
            </p:extLst>
          </p:nvPr>
        </p:nvGraphicFramePr>
        <p:xfrm>
          <a:off x="1907923" y="3284984"/>
          <a:ext cx="8071701" cy="3200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83645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xmlns="" id="{9AFC2345-4E39-48F6-8852-0EF08F0AB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7000" detail="0"/>
                    </a14:imgEffect>
                    <a14:imgEffect>
                      <a14:colorTemperature colorTemp="5423"/>
                    </a14:imgEffect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lumMod val="60000"/>
                <a:lumOff val="40000"/>
                <a:alpha val="53000"/>
              </a:schemeClr>
            </a:glow>
            <a:reflection blurRad="88900" stA="0" endPos="42000" dist="50800" dir="5400000" sy="-100000" algn="bl" rotWithShape="0"/>
          </a:effectLst>
        </p:spPr>
      </p:pic>
      <p:sp>
        <p:nvSpPr>
          <p:cNvPr id="8" name="Google Shape;509;p31">
            <a:extLst>
              <a:ext uri="{FF2B5EF4-FFF2-40B4-BE49-F238E27FC236}">
                <a16:creationId xmlns:a16="http://schemas.microsoft.com/office/drawing/2014/main" xmlns="" id="{4536199B-D6CA-475A-B532-8540FA27F1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584" y="198624"/>
            <a:ext cx="7704000" cy="9361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indent="90488" algn="ctr" fontAlgn="base">
              <a:spcAft>
                <a:spcPct val="0"/>
              </a:spcAft>
            </a:pP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обслуживаемого детского населения </a:t>
            </a:r>
            <a:b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сравнении 12 месяцев 202</a:t>
            </a:r>
            <a:r>
              <a:rPr lang="en-US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b="1" spc="50" dirty="0">
              <a:ln w="19050" cmpd="sng">
                <a:solidFill>
                  <a:srgbClr val="4E67C8">
                    <a:lumMod val="50000"/>
                  </a:srgbClr>
                </a:solidFill>
                <a:prstDash val="solid"/>
              </a:ln>
              <a:solidFill>
                <a:srgbClr val="000066"/>
              </a:solidFill>
              <a:effectLst>
                <a:glow rad="38100">
                  <a:srgbClr val="4E67C8">
                    <a:alpha val="40000"/>
                  </a:srgb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" name="Group 2">
            <a:extLst>
              <a:ext uri="{FF2B5EF4-FFF2-40B4-BE49-F238E27FC236}">
                <a16:creationId xmlns:a16="http://schemas.microsoft.com/office/drawing/2014/main" xmlns="" id="{B967631E-580B-4532-B23D-E5120262D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69677"/>
              </p:ext>
            </p:extLst>
          </p:nvPr>
        </p:nvGraphicFramePr>
        <p:xfrm>
          <a:off x="1775520" y="1340768"/>
          <a:ext cx="8712968" cy="52565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717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09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42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09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детей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61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92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14 лет 11 мес. 29 дней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16075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5883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года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520-3,23%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714</a:t>
                      </a:r>
                      <a:r>
                        <a:rPr lang="ru-RU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 года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902-5,7%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1849-11,6%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 лет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1176-7,6%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3909-24,6%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Неорганизованные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3194-19,9%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2900-18,2%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Организованные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3773-23,6%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2804-17,6%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485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Школьники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8446-52,5%</a:t>
                      </a:r>
                      <a:r>
                        <a:rPr lang="ru-RU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 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10179-64%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здоровья 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9 162-57,0%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9101-57,3%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5 297-33,01%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5265-33,1%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Microsoft YaHei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1 511-9,4%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1620-10,1%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</a:tabLst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Microsoft YaHei" charset="-122"/>
                        <a:cs typeface="Times New Roman" pitchFamily="18" charset="0"/>
                      </a:endParaRPr>
                    </a:p>
                  </a:txBody>
                  <a:tcPr marL="68580" marR="68580" marT="8458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148-0,89%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158-1%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1929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4521</TotalTime>
  <Words>3445</Words>
  <Application>Microsoft Office PowerPoint</Application>
  <PresentationFormat>Произвольный</PresentationFormat>
  <Paragraphs>1117</Paragraphs>
  <Slides>44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Тема Office</vt:lpstr>
      <vt:lpstr>Worksheet</vt:lpstr>
      <vt:lpstr>Презентация PowerPoint</vt:lpstr>
      <vt:lpstr>ХАРАКТЕРИСТИКА ПРЕДПРИЯТИЯ</vt:lpstr>
      <vt:lpstr>КОРПОРАТИВНОЕ УПРАВЛЕНИЕ</vt:lpstr>
      <vt:lpstr>В ГП №1 на 01.01.2025 года число работников составляет всего 464,5, из них врачебный персонал – 121,25, в том числе 4 магистра, СМП – 242,25,  в том числе 3 специалиста с высшим образованием (1 из них магистр), ММП – 32,5, прочий персонал – 68,5.   </vt:lpstr>
      <vt:lpstr>КАТЕГОРИЙНОСТЬ И РАБОТА С КАДРАМИ  по состоянию на 31.12.2024 год</vt:lpstr>
      <vt:lpstr>ПОВЫШЕНИЕ КВАЛИФИКАЦИИ </vt:lpstr>
      <vt:lpstr>МОТИВАЦИЯ СОТРУДНИКОВ</vt:lpstr>
      <vt:lpstr>СТРУКТУРА НАСЕЛЕНИЯ</vt:lpstr>
      <vt:lpstr>Количество обслуживаемого детского населения  в сравнении 12 месяцев 2023-2024 г.г.</vt:lpstr>
      <vt:lpstr>Основные показатели деятельности</vt:lpstr>
      <vt:lpstr>Презентация PowerPoint</vt:lpstr>
      <vt:lpstr>Анализ смертности в сравнении 12 месяцев 2023 – 2024 г.г.</vt:lpstr>
      <vt:lpstr>Презентация PowerPoint</vt:lpstr>
      <vt:lpstr>Презентация PowerPoint</vt:lpstr>
      <vt:lpstr>Презентация PowerPoint</vt:lpstr>
      <vt:lpstr>ТУБЕРКУЛЁЗ по состоянию 12 месяцев 2023 - 2024 год</vt:lpstr>
      <vt:lpstr>Презентация PowerPoint</vt:lpstr>
      <vt:lpstr> ОНКОЛОГИЯ за 12 месяцев 2024 год  </vt:lpstr>
      <vt:lpstr>ИНВАЛИДНОСТЬ </vt:lpstr>
      <vt:lpstr>Структура детской инвалидности</vt:lpstr>
      <vt:lpstr>ЖЕНСКАЯ КОНСУЛЬТАЦИЯ</vt:lpstr>
      <vt:lpstr>Показатели «Беременность и роды»  по итогам 2023-2024 г.г.  </vt:lpstr>
      <vt:lpstr>Перинатальная смертность  по итогам 2023 - 2024 г.г. </vt:lpstr>
      <vt:lpstr>АПП реабилитация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АЛО по данным ИСЛО  за период с 01.01.  по 31.12.2024 года</vt:lpstr>
      <vt:lpstr>Презентация PowerPoint</vt:lpstr>
      <vt:lpstr>Презентация PowerPoint</vt:lpstr>
      <vt:lpstr>Обращения физических и юридических лиц</vt:lpstr>
      <vt:lpstr>Материально – техническая база</vt:lpstr>
      <vt:lpstr>Материально – техническая база</vt:lpstr>
      <vt:lpstr>Материально – техническая база</vt:lpstr>
      <vt:lpstr>Материально – техническая база</vt:lpstr>
      <vt:lpstr>Презентация PowerPoint</vt:lpstr>
      <vt:lpstr>Фонд оплаты </vt:lpstr>
      <vt:lpstr>Структура расходов</vt:lpstr>
      <vt:lpstr>Выводы</vt:lpstr>
      <vt:lpstr>Благодарим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деятельности за 2023 год  КГП на ПХВ «Городской Перинатальный центр №2»  УОЗ г.Алматы</dc:title>
  <dc:creator>user</dc:creator>
  <cp:lastModifiedBy>user</cp:lastModifiedBy>
  <cp:revision>1043</cp:revision>
  <cp:lastPrinted>2025-01-14T11:53:04Z</cp:lastPrinted>
  <dcterms:created xsi:type="dcterms:W3CDTF">2025-01-06T06:07:46Z</dcterms:created>
  <dcterms:modified xsi:type="dcterms:W3CDTF">2025-02-06T05:27:15Z</dcterms:modified>
</cp:coreProperties>
</file>