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9.xml" ContentType="application/vnd.openxmlformats-officedocument.drawingml.chart+xml"/>
  <Override PartName="/ppt/theme/themeOverride13.xml" ContentType="application/vnd.openxmlformats-officedocument.themeOverride+xml"/>
  <Override PartName="/ppt/charts/chart20.xml" ContentType="application/vnd.openxmlformats-officedocument.drawingml.chart+xml"/>
  <Override PartName="/ppt/theme/themeOverride14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1.xml" ContentType="application/vnd.openxmlformats-officedocument.drawingml.chart+xml"/>
  <Override PartName="/ppt/theme/themeOverride15.xml" ContentType="application/vnd.openxmlformats-officedocument.themeOverride+xml"/>
  <Override PartName="/ppt/charts/chart22.xml" ContentType="application/vnd.openxmlformats-officedocument.drawingml.chart+xml"/>
  <Override PartName="/ppt/theme/themeOverride16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3.xml" ContentType="application/vnd.openxmlformats-officedocument.drawingml.chart+xml"/>
  <Override PartName="/ppt/theme/themeOverride17.xml" ContentType="application/vnd.openxmlformats-officedocument.themeOverride+xml"/>
  <Override PartName="/ppt/notesSlides/notesSlide38.xml" ContentType="application/vnd.openxmlformats-officedocument.presentationml.notesSlide+xml"/>
  <Override PartName="/ppt/charts/chart24.xml" ContentType="application/vnd.openxmlformats-officedocument.drawingml.chart+xml"/>
  <Override PartName="/ppt/theme/themeOverride18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6" r:id="rId1"/>
  </p:sldMasterIdLst>
  <p:notesMasterIdLst>
    <p:notesMasterId r:id="rId42"/>
  </p:notesMasterIdLst>
  <p:sldIdLst>
    <p:sldId id="328" r:id="rId2"/>
    <p:sldId id="257" r:id="rId3"/>
    <p:sldId id="334" r:id="rId4"/>
    <p:sldId id="297" r:id="rId5"/>
    <p:sldId id="307" r:id="rId6"/>
    <p:sldId id="258" r:id="rId7"/>
    <p:sldId id="300" r:id="rId8"/>
    <p:sldId id="259" r:id="rId9"/>
    <p:sldId id="260" r:id="rId10"/>
    <p:sldId id="311" r:id="rId11"/>
    <p:sldId id="312" r:id="rId12"/>
    <p:sldId id="313" r:id="rId13"/>
    <p:sldId id="303" r:id="rId14"/>
    <p:sldId id="301" r:id="rId15"/>
    <p:sldId id="331" r:id="rId16"/>
    <p:sldId id="326" r:id="rId17"/>
    <p:sldId id="332" r:id="rId18"/>
    <p:sldId id="305" r:id="rId19"/>
    <p:sldId id="302" r:id="rId20"/>
    <p:sldId id="306" r:id="rId21"/>
    <p:sldId id="308" r:id="rId22"/>
    <p:sldId id="329" r:id="rId23"/>
    <p:sldId id="330" r:id="rId24"/>
    <p:sldId id="314" r:id="rId25"/>
    <p:sldId id="261" r:id="rId26"/>
    <p:sldId id="298" r:id="rId27"/>
    <p:sldId id="299" r:id="rId28"/>
    <p:sldId id="333" r:id="rId29"/>
    <p:sldId id="327" r:id="rId30"/>
    <p:sldId id="265" r:id="rId31"/>
    <p:sldId id="315" r:id="rId32"/>
    <p:sldId id="316" r:id="rId33"/>
    <p:sldId id="317" r:id="rId34"/>
    <p:sldId id="318" r:id="rId35"/>
    <p:sldId id="320" r:id="rId36"/>
    <p:sldId id="321" r:id="rId37"/>
    <p:sldId id="322" r:id="rId38"/>
    <p:sldId id="323" r:id="rId39"/>
    <p:sldId id="335" r:id="rId40"/>
    <p:sldId id="266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5E8"/>
    <a:srgbClr val="CCFFFF"/>
    <a:srgbClr val="FF6600"/>
    <a:srgbClr val="124E2F"/>
    <a:srgbClr val="288BAA"/>
    <a:srgbClr val="0628BA"/>
    <a:srgbClr val="006666"/>
    <a:srgbClr val="0066CC"/>
    <a:srgbClr val="CCECFF"/>
    <a:srgbClr val="232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5CB5607-2B90-428A-9A0B-D15D69923AA7}">
  <a:tblStyle styleId="{C5CB5607-2B90-428A-9A0B-D15D69923A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421" autoAdjust="0"/>
  </p:normalViewPr>
  <p:slideViewPr>
    <p:cSldViewPr>
      <p:cViewPr>
        <p:scale>
          <a:sx n="150" d="100"/>
          <a:sy n="150" d="100"/>
        </p:scale>
        <p:origin x="-42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4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5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6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7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14877917306434E-2"/>
          <c:y val="8.6237997290799229E-2"/>
          <c:w val="0.5507297190211855"/>
          <c:h val="0.74117872021471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Pt>
            <c:idx val="0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0-5B92-414F-A9D4-F9C5C2E98885}"/>
              </c:ext>
            </c:extLst>
          </c:dPt>
          <c:dPt>
            <c:idx val="1"/>
            <c:bubble3D val="0"/>
            <c:explosion val="13"/>
            <c:extLst xmlns:c16r2="http://schemas.microsoft.com/office/drawing/2015/06/chart">
              <c:ext xmlns:c16="http://schemas.microsoft.com/office/drawing/2014/chart" uri="{C3380CC4-5D6E-409C-BE32-E72D297353CC}">
                <c16:uniqueId val="{00000001-5B92-414F-A9D4-F9C5C2E98885}"/>
              </c:ext>
            </c:extLst>
          </c:dPt>
          <c:dPt>
            <c:idx val="2"/>
            <c:bubble3D val="0"/>
            <c:explosion val="12"/>
            <c:spPr>
              <a:gradFill rotWithShape="1">
                <a:gsLst>
                  <a:gs pos="0">
                    <a:schemeClr val="accent6">
                      <a:lumMod val="95000"/>
                    </a:schemeClr>
                  </a:gs>
                  <a:gs pos="100000">
                    <a:schemeClr val="accent6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922-4C0D-8E11-D7CB22809E96}"/>
              </c:ext>
            </c:extLst>
          </c:dPt>
          <c:dPt>
            <c:idx val="3"/>
            <c:bubble3D val="0"/>
            <c:explosion val="14"/>
            <c:spPr>
              <a:ln>
                <a:solidFill>
                  <a:schemeClr val="accent3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22-4C0D-8E11-D7CB22809E96}"/>
              </c:ext>
            </c:extLst>
          </c:dPt>
          <c:dLbls>
            <c:dLbl>
              <c:idx val="0"/>
              <c:layout>
                <c:manualLayout>
                  <c:x val="-0.12336284508060945"/>
                  <c:y val="-9.89898604911551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B92-414F-A9D4-F9C5C2E988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649722293276663E-2"/>
                  <c:y val="-6.1914213301789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B92-414F-A9D4-F9C5C2E988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29406216820201"/>
                  <c:y val="-0.17337819530919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922-4C0D-8E11-D7CB22809E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267558212302536"/>
                  <c:y val="8.4161403364398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22-4C0D-8E11-D7CB22809E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90359852401558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B92-414F-A9D4-F9C5C2E988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взрослые  - 38 546</c:v>
                </c:pt>
                <c:pt idx="1">
                  <c:v>дети до 1 года  - 733</c:v>
                </c:pt>
                <c:pt idx="2">
                  <c:v>ЖФВ - 16 206</c:v>
                </c:pt>
                <c:pt idx="3">
                  <c:v>дети  до 14 лет - 16 075</c:v>
                </c:pt>
                <c:pt idx="4">
                  <c:v>подростки - 1 986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38546</c:v>
                </c:pt>
                <c:pt idx="1">
                  <c:v>733</c:v>
                </c:pt>
                <c:pt idx="2" formatCode="#,##0">
                  <c:v>16206</c:v>
                </c:pt>
                <c:pt idx="3" formatCode="#,##0">
                  <c:v>16075</c:v>
                </c:pt>
                <c:pt idx="4" formatCode="#,##0">
                  <c:v>1986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7E-40A0-9778-54B1070E4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495885563650109"/>
          <c:y val="7.9980466233700882E-3"/>
          <c:w val="0.38346799515988034"/>
          <c:h val="0.758485934149426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227519156891248E-3"/>
          <c:y val="1.3613228281116047E-2"/>
          <c:w val="0.96803419913857158"/>
          <c:h val="0.850696788675902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-3.7465661247102509E-2"/>
                  <c:y val="-3.123551017911303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141</a:t>
                    </a:r>
                    <a:r>
                      <a:rPr lang="en-US" sz="1400" baseline="0" dirty="0" smtClean="0"/>
                      <a:t>– 236,9%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DC2-4E0D-B990-5B0F8BDBE902}"/>
                </c:ext>
                <c:ext xmlns:c15="http://schemas.microsoft.com/office/drawing/2012/chart" uri="{CE6537A1-D6FC-4f65-9D91-7224C49458BB}">
                  <c15:layout>
                    <c:manualLayout>
                      <c:w val="0.13992935587505886"/>
                      <c:h val="5.358913112218300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8.5679935311371892E-3"/>
                  <c:y val="-2.68059285291477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96-68,1%</a:t>
                    </a:r>
                    <a:endParaRPr lang="en-US" sz="15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C2-4E0D-B990-5B0F8BDBE90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987054150137638E-3"/>
                  <c:y val="-2.482622558211216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14-9,9%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69F-4772-A12C-55A584414E1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391760718054605E-3"/>
                  <c:y val="-1.510531966484241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48-80,6%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69F-4772-A12C-55A584414E1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398961819426E-3"/>
                  <c:y val="-1.582801341161523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58,1%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9F-4772-A12C-55A584414E1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Заболеваемость</c:v>
                </c:pt>
                <c:pt idx="1">
                  <c:v>Впервые выявленых ЗН I-II ст.</c:v>
                </c:pt>
                <c:pt idx="2">
                  <c:v>Впервые выявленых ЗН IV ст.</c:v>
                </c:pt>
                <c:pt idx="3">
                  <c:v>Смертность</c:v>
                </c:pt>
                <c:pt idx="4">
                  <c:v>ЗН живущих 5 и более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141</c:v>
                </c:pt>
                <c:pt idx="1">
                  <c:v>96</c:v>
                </c:pt>
                <c:pt idx="2">
                  <c:v>14</c:v>
                </c:pt>
                <c:pt idx="3">
                  <c:v>48</c:v>
                </c:pt>
                <c:pt idx="4">
                  <c:v>58.1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C2-4E0D-B990-5B0F8BDBE9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6.6451335654063109E-2"/>
                  <c:y val="-1.56290276770812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1E1700"/>
                        </a:solidFill>
                      </a:rPr>
                      <a:t>128-226,1%</a:t>
                    </a:r>
                    <a:endParaRPr lang="en-US" dirty="0">
                      <a:solidFill>
                        <a:srgbClr val="4232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541960358314097E-2"/>
                  <c:y val="-1.744943928172621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1E1700"/>
                        </a:solidFill>
                      </a:rPr>
                      <a:t>90-70,3%</a:t>
                    </a:r>
                    <a:endParaRPr lang="en-US" dirty="0">
                      <a:solidFill>
                        <a:srgbClr val="4837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64311862501961E-2"/>
                  <c:y val="-1.13057238654395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1E1700"/>
                        </a:solidFill>
                      </a:rPr>
                      <a:t>11-8,6%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9362745864362893E-2"/>
                  <c:y val="-1.165539397388943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1E1700"/>
                        </a:solidFill>
                      </a:rPr>
                      <a:t>42-74,2%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9472790492641081E-2"/>
                  <c:y val="-1.5828013411615237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rgbClr val="1E1700"/>
                        </a:solidFill>
                      </a:rPr>
                      <a:t>58,9%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1E17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Заболеваемость</c:v>
                </c:pt>
                <c:pt idx="1">
                  <c:v>Впервые выявленых ЗН I-II ст.</c:v>
                </c:pt>
                <c:pt idx="2">
                  <c:v>Впервые выявленых ЗН IV ст.</c:v>
                </c:pt>
                <c:pt idx="3">
                  <c:v>Смертность</c:v>
                </c:pt>
                <c:pt idx="4">
                  <c:v>ЗН живущих 5 и более лет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128</c:v>
                </c:pt>
                <c:pt idx="1">
                  <c:v>90</c:v>
                </c:pt>
                <c:pt idx="2">
                  <c:v>11</c:v>
                </c:pt>
                <c:pt idx="3">
                  <c:v>42</c:v>
                </c:pt>
                <c:pt idx="4">
                  <c:v>58.9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DC2-4E0D-B990-5B0F8BDBE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0620288"/>
        <c:axId val="220622208"/>
        <c:axId val="0"/>
      </c:bar3DChart>
      <c:catAx>
        <c:axId val="22062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0628BA"/>
                </a:solidFill>
              </a:defRPr>
            </a:pPr>
            <a:endParaRPr lang="ru-RU"/>
          </a:p>
        </c:txPr>
        <c:crossAx val="220622208"/>
        <c:crosses val="autoZero"/>
        <c:auto val="1"/>
        <c:lblAlgn val="ctr"/>
        <c:lblOffset val="100"/>
        <c:noMultiLvlLbl val="0"/>
      </c:catAx>
      <c:valAx>
        <c:axId val="220622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062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85988545563248"/>
          <c:y val="2.0462249851574001E-2"/>
          <c:w val="0.10306912778552112"/>
          <c:h val="0.2096008648160478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85997238227184E-2"/>
          <c:y val="3.6115606251059459E-2"/>
          <c:w val="0.91678619735812461"/>
          <c:h val="0.46032729970793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dLbls>
            <c:dLbl>
              <c:idx val="0"/>
              <c:layout>
                <c:manualLayout>
                  <c:x val="-1.0104373978146085E-17"/>
                  <c:y val="6.4134288109401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327397488691991E-3"/>
                  <c:y val="1.17640411241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750124986112676E-3"/>
                  <c:y val="8.53945521204714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046161537606938E-3"/>
                  <c:y val="1.28268576218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7964384932153203E-3"/>
                  <c:y val="2.3528082248247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ОНКО</c:v>
                </c:pt>
                <c:pt idx="1">
                  <c:v>Болезни нервной системы</c:v>
                </c:pt>
                <c:pt idx="2">
                  <c:v>Болезни  глаз и придатков</c:v>
                </c:pt>
                <c:pt idx="3">
                  <c:v>Болезни  уха</c:v>
                </c:pt>
                <c:pt idx="4">
                  <c:v>Врождённые  аномалии</c:v>
                </c:pt>
                <c:pt idx="5">
                  <c:v>Болезни эндокринной системы</c:v>
                </c:pt>
                <c:pt idx="6">
                  <c:v>Болезни кровообращения</c:v>
                </c:pt>
                <c:pt idx="7">
                  <c:v>Болезни органов дыхания</c:v>
                </c:pt>
                <c:pt idx="8">
                  <c:v>Болезни  мочеполовой системы</c:v>
                </c:pt>
                <c:pt idx="9">
                  <c:v>Болезни костно-мышечной системы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</c:v>
                </c:pt>
                <c:pt idx="1">
                  <c:v>67</c:v>
                </c:pt>
                <c:pt idx="2">
                  <c:v>4</c:v>
                </c:pt>
                <c:pt idx="3">
                  <c:v>10</c:v>
                </c:pt>
                <c:pt idx="4">
                  <c:v>22</c:v>
                </c:pt>
                <c:pt idx="5">
                  <c:v>21</c:v>
                </c:pt>
                <c:pt idx="6">
                  <c:v>5</c:v>
                </c:pt>
                <c:pt idx="7">
                  <c:v>9</c:v>
                </c:pt>
                <c:pt idx="8">
                  <c:v>2</c:v>
                </c:pt>
                <c:pt idx="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AC-4265-80EF-AB1450E7C7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102308076880347E-2"/>
                  <c:y val="9.6201432164103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61917990953593E-2"/>
                  <c:y val="-2.3528082248247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092323075213893E-3"/>
                  <c:y val="3.206714405470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63692923008555E-2"/>
                  <c:y val="3.206714405470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96438493215277E-3"/>
                  <c:y val="1.17640411241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023080768803387E-2"/>
                  <c:y val="3.206714405470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6138484612820814E-3"/>
                  <c:y val="1.28268576218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ОНКО</c:v>
                </c:pt>
                <c:pt idx="1">
                  <c:v>Болезни нервной системы</c:v>
                </c:pt>
                <c:pt idx="2">
                  <c:v>Болезни  глаз и придатков</c:v>
                </c:pt>
                <c:pt idx="3">
                  <c:v>Болезни  уха</c:v>
                </c:pt>
                <c:pt idx="4">
                  <c:v>Врождённые  аномалии</c:v>
                </c:pt>
                <c:pt idx="5">
                  <c:v>Болезни эндокринной системы</c:v>
                </c:pt>
                <c:pt idx="6">
                  <c:v>Болезни кровообращения</c:v>
                </c:pt>
                <c:pt idx="7">
                  <c:v>Болезни органов дыхания</c:v>
                </c:pt>
                <c:pt idx="8">
                  <c:v>Болезни  мочеполовой системы</c:v>
                </c:pt>
                <c:pt idx="9">
                  <c:v>Болезни костно-мышечной системы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8</c:v>
                </c:pt>
                <c:pt idx="1">
                  <c:v>71</c:v>
                </c:pt>
                <c:pt idx="2">
                  <c:v>5</c:v>
                </c:pt>
                <c:pt idx="3">
                  <c:v>12</c:v>
                </c:pt>
                <c:pt idx="4">
                  <c:v>21</c:v>
                </c:pt>
                <c:pt idx="5">
                  <c:v>20</c:v>
                </c:pt>
                <c:pt idx="6">
                  <c:v>4</c:v>
                </c:pt>
                <c:pt idx="7">
                  <c:v>9</c:v>
                </c:pt>
                <c:pt idx="8">
                  <c:v>1</c:v>
                </c:pt>
                <c:pt idx="9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8AC-4265-80EF-AB1450E7C7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191232"/>
        <c:axId val="226192384"/>
      </c:barChart>
      <c:catAx>
        <c:axId val="22619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6192384"/>
        <c:crosses val="autoZero"/>
        <c:auto val="1"/>
        <c:lblAlgn val="ctr"/>
        <c:lblOffset val="100"/>
        <c:noMultiLvlLbl val="0"/>
      </c:catAx>
      <c:valAx>
        <c:axId val="22619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19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40610607985142"/>
          <c:y val="7.3264708939149593E-3"/>
          <c:w val="0.16065181520235122"/>
          <c:h val="0.13792760400359555"/>
        </c:manualLayout>
      </c:layout>
      <c:overlay val="0"/>
    </c:legend>
    <c:plotVisOnly val="1"/>
    <c:dispBlanksAs val="gap"/>
    <c:showDLblsOverMax val="0"/>
  </c:chart>
  <c:spPr>
    <a:solidFill>
      <a:srgbClr val="CCECFF"/>
    </a:solidFill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57035633776543"/>
          <c:y val="4.0779676743736309E-2"/>
          <c:w val="0.76305033186569382"/>
          <c:h val="0.719189380192324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-2.0547072933390035E-2"/>
                  <c:y val="-2.6705108897365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AB-4B8B-ADA0-F2BC7F919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8530326695726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AB-4B8B-ADA0-F2BC7F919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182591699508194E-3"/>
                  <c:y val="-2.468784332605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EAB-4B8B-ADA0-F2BC7F919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091520058016071E-3"/>
                  <c:y val="-2.074923773901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AB-4B8B-ADA0-F2BC7F919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66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финансирование ГОБМП</c:v>
                </c:pt>
                <c:pt idx="1">
                  <c:v>План финансирование ОСМС</c:v>
                </c:pt>
                <c:pt idx="2">
                  <c:v>ОСМС</c:v>
                </c:pt>
                <c:pt idx="3">
                  <c:v>ГОМБП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31917.200000000001</c:v>
                </c:pt>
                <c:pt idx="1">
                  <c:v>28175.3</c:v>
                </c:pt>
                <c:pt idx="2">
                  <c:v>339</c:v>
                </c:pt>
                <c:pt idx="3">
                  <c:v>574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AB-4B8B-ADA0-F2BC7F919D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462846798534988E-2"/>
                  <c:y val="-2.3342994569230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0858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AB-4B8B-ADA0-F2BC7F919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073474306640294E-2"/>
                  <c:y val="-2.19980701732729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26422,7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EAB-4B8B-ADA0-F2BC7F919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677708079121051E-2"/>
                  <c:y val="-2.334299456923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EAB-4B8B-ADA0-F2BC7F919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016562118681522E-2"/>
                  <c:y val="-1.815566244273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EAB-4B8B-ADA0-F2BC7F919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финансирование ГОБМП</c:v>
                </c:pt>
                <c:pt idx="1">
                  <c:v>План финансирование ОСМС</c:v>
                </c:pt>
                <c:pt idx="2">
                  <c:v>ОСМС</c:v>
                </c:pt>
                <c:pt idx="3">
                  <c:v>ГОМБП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31917.200000000001</c:v>
                </c:pt>
                <c:pt idx="1">
                  <c:v>28175.3</c:v>
                </c:pt>
                <c:pt idx="2">
                  <c:v>299</c:v>
                </c:pt>
                <c:pt idx="3">
                  <c:v>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EAB-4B8B-ADA0-F2BC7F919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127872"/>
        <c:axId val="228129408"/>
        <c:axId val="0"/>
      </c:bar3DChart>
      <c:catAx>
        <c:axId val="22812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8129408"/>
        <c:crosses val="autoZero"/>
        <c:auto val="1"/>
        <c:lblAlgn val="ctr"/>
        <c:lblOffset val="100"/>
        <c:noMultiLvlLbl val="0"/>
      </c:catAx>
      <c:valAx>
        <c:axId val="228129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812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53597232684026"/>
          <c:y val="1.776937336180754E-2"/>
          <c:w val="0.24479749912828727"/>
          <c:h val="0.13449894456171546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73C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ГОБМП - 469</a:t>
            </a:r>
            <a:endParaRPr lang="ru-RU" dirty="0"/>
          </a:p>
        </c:rich>
      </c:tx>
      <c:layout>
        <c:manualLayout>
          <c:xMode val="edge"/>
          <c:yMode val="edge"/>
          <c:x val="0"/>
          <c:y val="9.9156104695106745E-2"/>
        </c:manualLayout>
      </c:layout>
      <c:overlay val="1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92864189715295E-2"/>
          <c:y val="7.9665665167638386E-2"/>
          <c:w val="0.8970072802131156"/>
          <c:h val="0.749800746776928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ГОБМП</c:v>
                </c:pt>
              </c:strCache>
            </c:strRef>
          </c:tx>
          <c:explosion val="7"/>
          <c:dPt>
            <c:idx val="0"/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0-5008-4B7C-905B-0591C484443E}"/>
              </c:ext>
            </c:extLst>
          </c:dPt>
          <c:dPt>
            <c:idx val="2"/>
            <c:bubble3D val="0"/>
            <c:explosion val="25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08-4B7C-905B-0591C484443E}"/>
              </c:ext>
            </c:extLst>
          </c:dPt>
          <c:dPt>
            <c:idx val="3"/>
            <c:bubble3D val="0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2-5008-4B7C-905B-0591C484443E}"/>
              </c:ext>
            </c:extLst>
          </c:dPt>
          <c:dLbls>
            <c:dLbl>
              <c:idx val="0"/>
              <c:layout>
                <c:manualLayout>
                  <c:x val="-0.18519238603118171"/>
                  <c:y val="6.95822048916240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953587167563391"/>
                  <c:y val="5.35614439925618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008-4B7C-905B-0591C484443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3848163696097263"/>
                  <c:y val="2.432562137904531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008-4B7C-905B-0591C484443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БСК</c:v>
                </c:pt>
                <c:pt idx="1">
                  <c:v>БОД</c:v>
                </c:pt>
                <c:pt idx="2">
                  <c:v>БЖКТ</c:v>
                </c:pt>
                <c:pt idx="3">
                  <c:v>БМС</c:v>
                </c:pt>
                <c:pt idx="4">
                  <c:v>БНС</c:v>
                </c:pt>
                <c:pt idx="5">
                  <c:v>БОДА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128</c:v>
                </c:pt>
                <c:pt idx="1">
                  <c:v>85</c:v>
                </c:pt>
                <c:pt idx="2">
                  <c:v>0</c:v>
                </c:pt>
                <c:pt idx="3">
                  <c:v>1</c:v>
                </c:pt>
                <c:pt idx="4">
                  <c:v>115</c:v>
                </c:pt>
                <c:pt idx="5">
                  <c:v>30</c:v>
                </c:pt>
                <c:pt idx="6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FBD-4D35-B6BF-C573CB44C1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4860967828971402E-2"/>
          <c:y val="0.86205289576203747"/>
          <c:w val="0.88330807705640568"/>
          <c:h val="9.9257489908528701E-2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73C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ОСМС - 299</a:t>
            </a:r>
            <a:endParaRPr lang="ru-RU" dirty="0"/>
          </a:p>
        </c:rich>
      </c:tx>
      <c:layout>
        <c:manualLayout>
          <c:xMode val="edge"/>
          <c:yMode val="edge"/>
          <c:x val="5.5943396226415074E-2"/>
          <c:y val="3.8079733564957433E-2"/>
        </c:manualLayout>
      </c:layout>
      <c:overlay val="1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022048976579347"/>
          <c:y val="0.11729348284517459"/>
          <c:w val="0.70769932855063966"/>
          <c:h val="0.653390478549814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ОСМС</c:v>
                </c:pt>
              </c:strCache>
            </c:strRef>
          </c:tx>
          <c:explosion val="9"/>
          <c:dPt>
            <c:idx val="0"/>
            <c:bubble3D val="0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0-DF17-4B00-8022-7EDD4AA9D707}"/>
              </c:ext>
            </c:extLst>
          </c:dPt>
          <c:dPt>
            <c:idx val="1"/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1-DF17-4B00-8022-7EDD4AA9D707}"/>
              </c:ext>
            </c:extLst>
          </c:dPt>
          <c:dLbls>
            <c:dLbl>
              <c:idx val="0"/>
              <c:layout>
                <c:manualLayout>
                  <c:x val="8.9333169319893539E-3"/>
                  <c:y val="-1.34025272605919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17-4B00-8022-7EDD4AA9D70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72350583369509E-2"/>
                  <c:y val="8.23202315973089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17-4B00-8022-7EDD4AA9D70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БСК</c:v>
                </c:pt>
                <c:pt idx="1">
                  <c:v>БОД</c:v>
                </c:pt>
                <c:pt idx="2">
                  <c:v>БЖКТ</c:v>
                </c:pt>
                <c:pt idx="3">
                  <c:v>БМС</c:v>
                </c:pt>
                <c:pt idx="4">
                  <c:v>БНС</c:v>
                </c:pt>
                <c:pt idx="5">
                  <c:v>БОДА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</c:v>
                </c:pt>
                <c:pt idx="1">
                  <c:v>27</c:v>
                </c:pt>
                <c:pt idx="2">
                  <c:v>28</c:v>
                </c:pt>
                <c:pt idx="3">
                  <c:v>70</c:v>
                </c:pt>
                <c:pt idx="4">
                  <c:v>63</c:v>
                </c:pt>
                <c:pt idx="5">
                  <c:v>49</c:v>
                </c:pt>
                <c:pt idx="6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598-490B-9625-8A1734D082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9887585033618891E-2"/>
          <c:y val="0.88909990909723713"/>
          <c:w val="0.9017306125669885"/>
          <c:h val="0.10111243279542373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754770188610223"/>
          <c:w val="1"/>
          <c:h val="0.698902750884822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 - учет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6CC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66CC"/>
              </a:solidFill>
            </c:spPr>
          </c:dPt>
          <c:dLbls>
            <c:dLbl>
              <c:idx val="0"/>
              <c:layout>
                <c:manualLayout>
                  <c:x val="1.2140815590720527E-2"/>
                  <c:y val="-3.531403256780993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3400</a:t>
                    </a:r>
                    <a:endParaRPr lang="en-US" b="1" dirty="0">
                      <a:solidFill>
                        <a:srgbClr val="0628BA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b="1" dirty="0" smtClean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r>
                      <a:rPr lang="ru-RU" b="1" dirty="0" smtClean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0,2</a:t>
                    </a:r>
                    <a:r>
                      <a:rPr lang="en-US" b="1" dirty="0" smtClean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949129342022793E-3"/>
                  <c:y val="-3.284630080784675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1361</a:t>
                    </a:r>
                    <a:r>
                      <a:rPr lang="ru-RU" b="1" dirty="0" smtClean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</a:t>
                    </a:r>
                    <a:endParaRPr lang="en-US" b="1" dirty="0">
                      <a:solidFill>
                        <a:srgbClr val="0628BA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b="1" dirty="0" smtClean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r>
                      <a:rPr lang="ru-RU" b="1" dirty="0" smtClean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1,0</a:t>
                    </a:r>
                    <a:r>
                      <a:rPr lang="en-US" b="1" dirty="0" smtClean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662651738905322E-3"/>
                  <c:y val="-2.925220610408367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270</a:t>
                    </a:r>
                    <a:r>
                      <a:rPr lang="ru-RU" b="1" dirty="0" smtClean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</a:t>
                    </a:r>
                    <a:endParaRPr lang="en-US" b="1" dirty="0">
                      <a:solidFill>
                        <a:srgbClr val="0628BA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b="1" dirty="0" smtClean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61,1%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628B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АГ</c:v>
                </c:pt>
                <c:pt idx="1">
                  <c:v>СД</c:v>
                </c:pt>
                <c:pt idx="2">
                  <c:v>ХСН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3400</c:v>
                </c:pt>
                <c:pt idx="1">
                  <c:v>1361</c:v>
                </c:pt>
                <c:pt idx="2">
                  <c:v>270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99-4A8A-BF0B-371B76679D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ПУЗ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dLbl>
              <c:idx val="0"/>
              <c:layout>
                <c:manualLayout>
                  <c:x val="3.2480405741081186E-2"/>
                  <c:y val="-2.790711746313908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D4-4CD9-BA07-C2A882FC29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38664886291459E-2"/>
                  <c:y val="-3.023250392813497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D4-4CD9-BA07-C2A882FC29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22222222222251E-2"/>
                  <c:y val="-3.089985249766865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FD4-4CD9-BA07-C2A882FC29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АГ</c:v>
                </c:pt>
                <c:pt idx="1">
                  <c:v>СД</c:v>
                </c:pt>
                <c:pt idx="2">
                  <c:v>ХСН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1109</c:v>
                </c:pt>
                <c:pt idx="1">
                  <c:v>453</c:v>
                </c:pt>
                <c:pt idx="2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99-4A8A-BF0B-371B76679D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0058240"/>
        <c:axId val="230088704"/>
        <c:axId val="0"/>
      </c:bar3DChart>
      <c:catAx>
        <c:axId val="23005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0088704"/>
        <c:crosses val="autoZero"/>
        <c:auto val="1"/>
        <c:lblAlgn val="ctr"/>
        <c:lblOffset val="100"/>
        <c:noMultiLvlLbl val="0"/>
      </c:catAx>
      <c:valAx>
        <c:axId val="230088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0058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079057305336836"/>
          <c:y val="1.5287918451594678E-2"/>
          <c:w val="0.27097906312296544"/>
          <c:h val="8.1052998079578484E-2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3.5273858460171101E-2"/>
          <c:w val="0.98560333585444981"/>
          <c:h val="0.566593394384750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spPr>
            <a:solidFill>
              <a:srgbClr val="CC3300"/>
            </a:soli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760835303388674E-2"/>
                  <c:y val="-2.534930139720559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3735</a:t>
                    </a:r>
                  </a:p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-</a:t>
                    </a:r>
                    <a:r>
                      <a:rPr lang="en-US" sz="1400" dirty="0">
                        <a:solidFill>
                          <a:srgbClr val="FF6600"/>
                        </a:solidFill>
                      </a:rPr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BA5-4724-A127-C8CA54DABC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64775413711809E-2"/>
                  <c:y val="-1.901197604790420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3895</a:t>
                    </a:r>
                  </a:p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-104%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A5-4724-A127-C8CA54DABCD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194712728736919E-2"/>
                  <c:y val="-1.45337026044725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4140</a:t>
                    </a:r>
                  </a:p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-110%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BA5-4724-A127-C8CA54DABCD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2549251379038634E-3"/>
                  <c:y val="-1.267465069860280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1800</a:t>
                    </a:r>
                  </a:p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-</a:t>
                    </a:r>
                    <a:r>
                      <a:rPr lang="en-US" sz="1400" dirty="0">
                        <a:solidFill>
                          <a:srgbClr val="FF6600"/>
                        </a:solidFill>
                      </a:rPr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BA5-4724-A127-C8CA54DABCD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136451356052403E-2"/>
                  <c:y val="-9.8249004078911975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1600</a:t>
                    </a:r>
                  </a:p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-</a:t>
                    </a:r>
                    <a:r>
                      <a:rPr lang="en-US" sz="1400" dirty="0">
                        <a:solidFill>
                          <a:srgbClr val="FF6600"/>
                        </a:solidFill>
                      </a:rPr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1266745468873537E-2"/>
                  <c:y val="-1.689953426480387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1800</a:t>
                    </a:r>
                  </a:p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-</a:t>
                    </a:r>
                    <a:r>
                      <a:rPr lang="en-US" sz="1400" dirty="0">
                        <a:solidFill>
                          <a:srgbClr val="FF6600"/>
                        </a:solidFill>
                      </a:rPr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BA5-4724-A127-C8CA54DABCD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5019701891562968E-2"/>
                  <c:y val="-1.56782182932055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530</a:t>
                    </a:r>
                  </a:p>
                  <a:p>
                    <a:r>
                      <a:rPr lang="en-US" sz="1400" dirty="0" smtClean="0">
                        <a:solidFill>
                          <a:srgbClr val="FF6600"/>
                        </a:solidFill>
                      </a:rPr>
                      <a:t>-100</a:t>
                    </a:r>
                    <a:r>
                      <a:rPr lang="en-US" sz="1400" dirty="0">
                        <a:solidFill>
                          <a:srgbClr val="FF66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BA5-4724-A127-C8CA54DABCD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8715663389215063E-2"/>
                  <c:y val="-2.5195613185836495E-3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FF6600"/>
                        </a:solidFill>
                      </a:rPr>
                      <a:t>19</a:t>
                    </a:r>
                  </a:p>
                  <a:p>
                    <a:r>
                      <a:rPr lang="en-US" smtClean="0">
                        <a:solidFill>
                          <a:srgbClr val="FF6600"/>
                        </a:solidFill>
                      </a:rPr>
                      <a:t>-100%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16726611202101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6600"/>
                        </a:solidFill>
                      </a:rPr>
                      <a:t>17813</a:t>
                    </a:r>
                  </a:p>
                  <a:p>
                    <a:r>
                      <a:rPr lang="en-US" dirty="0" smtClean="0">
                        <a:solidFill>
                          <a:srgbClr val="FF6600"/>
                        </a:solidFill>
                      </a:rPr>
                      <a:t>-109%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БСК</c:v>
                </c:pt>
                <c:pt idx="1">
                  <c:v>СД</c:v>
                </c:pt>
                <c:pt idx="2">
                  <c:v>Глаукома</c:v>
                </c:pt>
                <c:pt idx="3">
                  <c:v>РМЖ</c:v>
                </c:pt>
                <c:pt idx="4">
                  <c:v>РШМ</c:v>
                </c:pt>
                <c:pt idx="5">
                  <c:v>КРР</c:v>
                </c:pt>
                <c:pt idx="6">
                  <c:v>Гепатит В,С взр.</c:v>
                </c:pt>
                <c:pt idx="7">
                  <c:v>Гепатит В,С дети</c:v>
                </c:pt>
                <c:pt idx="8">
                  <c:v>Дети и подростки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3735</c:v>
                </c:pt>
                <c:pt idx="1">
                  <c:v>3895</c:v>
                </c:pt>
                <c:pt idx="2">
                  <c:v>4140</c:v>
                </c:pt>
                <c:pt idx="3">
                  <c:v>1800</c:v>
                </c:pt>
                <c:pt idx="4">
                  <c:v>1600</c:v>
                </c:pt>
                <c:pt idx="5">
                  <c:v>1800</c:v>
                </c:pt>
                <c:pt idx="6">
                  <c:v>530</c:v>
                </c:pt>
                <c:pt idx="7">
                  <c:v>19</c:v>
                </c:pt>
                <c:pt idx="8">
                  <c:v>17813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41-423E-BB4F-CFECBD23F0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Выявляемость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856145490824789E-2"/>
                  <c:y val="-6.5323674598569987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236</a:t>
                    </a:r>
                    <a:endParaRPr lang="en-US" sz="140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BA5-4724-A127-C8CA54DABC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9584033895416E-2"/>
                  <c:y val="-2.301728379386418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408392779086701E-2"/>
                  <c:y val="1.71072261812179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99114888553895E-2"/>
                  <c:y val="1.682809052962369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BA5-4724-A127-C8CA54DABCD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35211981597344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BA5-4724-A127-C8CA54DABCD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04639126641674E-2"/>
                  <c:y val="1.717031440951005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BA5-4724-A127-C8CA54DABCD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08850842397564E-2"/>
                  <c:y val="1.2473415652229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BA5-4724-A127-C8CA54DABCD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5913995461990094E-2"/>
                  <c:y val="2.2676051867252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51733131644004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БСК</c:v>
                </c:pt>
                <c:pt idx="1">
                  <c:v>СД</c:v>
                </c:pt>
                <c:pt idx="2">
                  <c:v>Глаукома</c:v>
                </c:pt>
                <c:pt idx="3">
                  <c:v>РМЖ</c:v>
                </c:pt>
                <c:pt idx="4">
                  <c:v>РШМ</c:v>
                </c:pt>
                <c:pt idx="5">
                  <c:v>КРР</c:v>
                </c:pt>
                <c:pt idx="6">
                  <c:v>Гепатит В,С взр.</c:v>
                </c:pt>
                <c:pt idx="7">
                  <c:v>Гепатит В,С дети</c:v>
                </c:pt>
                <c:pt idx="8">
                  <c:v>Дети и подростки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236</c:v>
                </c:pt>
                <c:pt idx="1">
                  <c:v>56</c:v>
                </c:pt>
                <c:pt idx="2">
                  <c:v>7</c:v>
                </c:pt>
                <c:pt idx="3">
                  <c:v>1256</c:v>
                </c:pt>
                <c:pt idx="4">
                  <c:v>172</c:v>
                </c:pt>
                <c:pt idx="5">
                  <c:v>40</c:v>
                </c:pt>
                <c:pt idx="6">
                  <c:v>0</c:v>
                </c:pt>
                <c:pt idx="7">
                  <c:v>0</c:v>
                </c:pt>
                <c:pt idx="8">
                  <c:v>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BA5-4724-A127-C8CA54DAB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30540032"/>
        <c:axId val="230541568"/>
        <c:axId val="0"/>
      </c:bar3DChart>
      <c:catAx>
        <c:axId val="23054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0541568"/>
        <c:crosses val="autoZero"/>
        <c:auto val="1"/>
        <c:lblAlgn val="ctr"/>
        <c:lblOffset val="100"/>
        <c:noMultiLvlLbl val="0"/>
      </c:catAx>
      <c:valAx>
        <c:axId val="230541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3054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rgbClr val="124E2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rgbClr val="124E2F"/>
                </a:solidFill>
              </a:rPr>
              <a:t>Всего </a:t>
            </a:r>
            <a:r>
              <a:rPr lang="ru-RU" sz="1800" dirty="0" smtClean="0">
                <a:solidFill>
                  <a:srgbClr val="124E2F"/>
                </a:solidFill>
              </a:rPr>
              <a:t>220 </a:t>
            </a:r>
            <a:r>
              <a:rPr lang="ru-RU" sz="1800" dirty="0" smtClean="0">
                <a:solidFill>
                  <a:srgbClr val="124E2F"/>
                </a:solidFill>
              </a:rPr>
              <a:t>за </a:t>
            </a:r>
            <a:r>
              <a:rPr lang="ru-RU" sz="1800" dirty="0">
                <a:solidFill>
                  <a:srgbClr val="124E2F"/>
                </a:solidFill>
              </a:rPr>
              <a:t>12 </a:t>
            </a:r>
            <a:r>
              <a:rPr lang="ru-RU" sz="1800" dirty="0" smtClean="0">
                <a:solidFill>
                  <a:srgbClr val="124E2F"/>
                </a:solidFill>
              </a:rPr>
              <a:t>мес. 2023 </a:t>
            </a:r>
            <a:r>
              <a:rPr lang="ru-RU" sz="1800" dirty="0">
                <a:solidFill>
                  <a:srgbClr val="124E2F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24782580047235067"/>
          <c:y val="0.65217804771354149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79651025579627"/>
          <c:y val="0.32005033822979345"/>
          <c:w val="0.74840697948840751"/>
          <c:h val="0.34901066992956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2023 год</c:v>
                </c:pt>
              </c:strCache>
            </c:strRef>
          </c:tx>
          <c:dPt>
            <c:idx val="2"/>
            <c:bubble3D val="0"/>
            <c:explosion val="26"/>
            <c:extLst xmlns:c16r2="http://schemas.microsoft.com/office/drawing/2015/06/chart">
              <c:ext xmlns:c16="http://schemas.microsoft.com/office/drawing/2014/chart" uri="{C3380CC4-5D6E-409C-BE32-E72D297353CC}">
                <c16:uniqueId val="{00000000-5F97-4A01-884A-8331BB575C96}"/>
              </c:ext>
            </c:extLst>
          </c:dPt>
          <c:dPt>
            <c:idx val="4"/>
            <c:bubble3D val="0"/>
            <c:explosion val="51"/>
            <c:extLst xmlns:c16r2="http://schemas.microsoft.com/office/drawing/2015/06/chart">
              <c:ext xmlns:c16="http://schemas.microsoft.com/office/drawing/2014/chart" uri="{C3380CC4-5D6E-409C-BE32-E72D297353CC}">
                <c16:uniqueId val="{00000001-5F97-4A01-884A-8331BB575C96}"/>
              </c:ext>
            </c:extLst>
          </c:dPt>
          <c:dPt>
            <c:idx val="5"/>
            <c:bubble3D val="0"/>
            <c:explosion val="41"/>
            <c:extLst xmlns:c16r2="http://schemas.microsoft.com/office/drawing/2015/06/chart">
              <c:ext xmlns:c16="http://schemas.microsoft.com/office/drawing/2014/chart" uri="{C3380CC4-5D6E-409C-BE32-E72D297353CC}">
                <c16:uniqueId val="{00000002-5F97-4A01-884A-8331BB575C96}"/>
              </c:ext>
            </c:extLst>
          </c:dPt>
          <c:dPt>
            <c:idx val="6"/>
            <c:bubble3D val="0"/>
            <c:explosion val="29"/>
            <c:extLst xmlns:c16r2="http://schemas.microsoft.com/office/drawing/2015/06/chart">
              <c:ext xmlns:c16="http://schemas.microsoft.com/office/drawing/2014/chart" uri="{C3380CC4-5D6E-409C-BE32-E72D297353CC}">
                <c16:uniqueId val="{00000003-5F97-4A01-884A-8331BB575C96}"/>
              </c:ext>
            </c:extLst>
          </c:dPt>
          <c:dPt>
            <c:idx val="7"/>
            <c:bubble3D val="0"/>
            <c:explosion val="19"/>
            <c:extLst xmlns:c16r2="http://schemas.microsoft.com/office/drawing/2015/06/chart">
              <c:ext xmlns:c16="http://schemas.microsoft.com/office/drawing/2014/chart" uri="{C3380CC4-5D6E-409C-BE32-E72D297353CC}">
                <c16:uniqueId val="{00000004-5F97-4A01-884A-8331BB575C96}"/>
              </c:ext>
            </c:extLst>
          </c:dPt>
          <c:dLbls>
            <c:dLbl>
              <c:idx val="2"/>
              <c:layout>
                <c:manualLayout>
                  <c:x val="9.2260822978771778E-3"/>
                  <c:y val="8.549257289216589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97-4A01-884A-8331BB575C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674817097644965E-2"/>
                  <c:y val="-9.0710567858342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97-4A01-884A-8331BB575C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8876349911541938E-2"/>
                  <c:y val="2.71148079349280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97-4A01-884A-8331BB575C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067963707211544E-2"/>
                  <c:y val="1.25339973245928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F97-4A01-884A-8331BB575C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НЕКАЧЕСТВЕННОЕ ЛЕЧЕНИЕ</c:v>
                </c:pt>
                <c:pt idx="1">
                  <c:v>ОТКАЗ В ГОСПИТАЛИЗАЦИИ</c:v>
                </c:pt>
                <c:pt idx="2">
                  <c:v>ОБОСНОВАННОСТЬ ЛВН</c:v>
                </c:pt>
                <c:pt idx="3">
                  <c:v>НЕДОСТАТКИ ПРИЕМА</c:v>
                </c:pt>
                <c:pt idx="4">
                  <c:v>НАРУШЕНИЕ ЭТИКИ</c:v>
                </c:pt>
                <c:pt idx="5">
                  <c:v>ЖАЛОБЫ НА РУКОВОДИТЕЛЕЙ</c:v>
                </c:pt>
                <c:pt idx="6">
                  <c:v>БЛАГОДАРНОСТЬ</c:v>
                </c:pt>
                <c:pt idx="7">
                  <c:v>ЛЕК. ОБЕСПЕЧЕНИЕ</c:v>
                </c:pt>
                <c:pt idx="8">
                  <c:v>ГОСУСЛУГИ</c:v>
                </c:pt>
                <c:pt idx="9">
                  <c:v>ПРОЧЕЕ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</c:v>
                </c:pt>
                <c:pt idx="1">
                  <c:v>3</c:v>
                </c:pt>
                <c:pt idx="2">
                  <c:v>19</c:v>
                </c:pt>
                <c:pt idx="3">
                  <c:v>10</c:v>
                </c:pt>
                <c:pt idx="4">
                  <c:v>15</c:v>
                </c:pt>
                <c:pt idx="5">
                  <c:v>0</c:v>
                </c:pt>
                <c:pt idx="6">
                  <c:v>15</c:v>
                </c:pt>
                <c:pt idx="7">
                  <c:v>3</c:v>
                </c:pt>
                <c:pt idx="8">
                  <c:v>15</c:v>
                </c:pt>
                <c:pt idx="9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F97-4A01-884A-8331BB575C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6.9218235879619366E-2"/>
          <c:w val="0.61853597151426098"/>
          <c:h val="0.3067842493327332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Всего</a:t>
            </a:r>
            <a:r>
              <a:rPr lang="ru-RU" sz="1800" baseline="0" dirty="0">
                <a:solidFill>
                  <a:schemeClr val="bg2">
                    <a:lumMod val="50000"/>
                  </a:schemeClr>
                </a:solidFill>
              </a:rPr>
              <a:t>  227 за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12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мес.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2022 год  </a:t>
            </a:r>
          </a:p>
        </c:rich>
      </c:tx>
      <c:layout>
        <c:manualLayout>
          <c:xMode val="edge"/>
          <c:yMode val="edge"/>
          <c:x val="0.25959668372743777"/>
          <c:y val="9.0580284404658498E-2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42240786205842"/>
          <c:y val="0.18317346401830942"/>
          <c:w val="0.88993313765891147"/>
          <c:h val="0.415436211826314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 2022 год</c:v>
                </c:pt>
              </c:strCache>
            </c:strRef>
          </c:tx>
          <c:dPt>
            <c:idx val="2"/>
            <c:bubble3D val="0"/>
            <c:explosion val="26"/>
            <c:extLst xmlns:c16r2="http://schemas.microsoft.com/office/drawing/2015/06/chart">
              <c:ext xmlns:c16="http://schemas.microsoft.com/office/drawing/2014/chart" uri="{C3380CC4-5D6E-409C-BE32-E72D297353CC}">
                <c16:uniqueId val="{00000000-388D-4D82-BBE6-19365327BAF4}"/>
              </c:ext>
            </c:extLst>
          </c:dPt>
          <c:dPt>
            <c:idx val="4"/>
            <c:bubble3D val="0"/>
            <c:explosion val="65"/>
            <c:extLst xmlns:c16r2="http://schemas.microsoft.com/office/drawing/2015/06/chart">
              <c:ext xmlns:c16="http://schemas.microsoft.com/office/drawing/2014/chart" uri="{C3380CC4-5D6E-409C-BE32-E72D297353CC}">
                <c16:uniqueId val="{00000001-388D-4D82-BBE6-19365327BAF4}"/>
              </c:ext>
            </c:extLst>
          </c:dPt>
          <c:dPt>
            <c:idx val="5"/>
            <c:bubble3D val="0"/>
            <c:explosion val="63"/>
            <c:extLst xmlns:c16r2="http://schemas.microsoft.com/office/drawing/2015/06/chart">
              <c:ext xmlns:c16="http://schemas.microsoft.com/office/drawing/2014/chart" uri="{C3380CC4-5D6E-409C-BE32-E72D297353CC}">
                <c16:uniqueId val="{00000002-388D-4D82-BBE6-19365327BAF4}"/>
              </c:ext>
            </c:extLst>
          </c:dPt>
          <c:dPt>
            <c:idx val="6"/>
            <c:bubble3D val="0"/>
            <c:explosion val="45"/>
            <c:extLst xmlns:c16r2="http://schemas.microsoft.com/office/drawing/2015/06/chart">
              <c:ext xmlns:c16="http://schemas.microsoft.com/office/drawing/2014/chart" uri="{C3380CC4-5D6E-409C-BE32-E72D297353CC}">
                <c16:uniqueId val="{00000003-388D-4D82-BBE6-19365327BAF4}"/>
              </c:ext>
            </c:extLst>
          </c:dPt>
          <c:dPt>
            <c:idx val="7"/>
            <c:bubble3D val="0"/>
            <c:explosion val="37"/>
            <c:extLst xmlns:c16r2="http://schemas.microsoft.com/office/drawing/2015/06/chart">
              <c:ext xmlns:c16="http://schemas.microsoft.com/office/drawing/2014/chart" uri="{C3380CC4-5D6E-409C-BE32-E72D297353CC}">
                <c16:uniqueId val="{00000004-388D-4D82-BBE6-19365327BAF4}"/>
              </c:ext>
            </c:extLst>
          </c:dPt>
          <c:dLbls>
            <c:dLbl>
              <c:idx val="0"/>
              <c:layout>
                <c:manualLayout>
                  <c:x val="-5.835541196311464E-2"/>
                  <c:y val="-8.64857878567948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8D-4D82-BBE6-19365327B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865152687075494E-3"/>
                  <c:y val="-3.91381578729341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88D-4D82-BBE6-19365327B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90225760401353E-2"/>
                  <c:y val="-2.11041760443280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8D-4D82-BBE6-19365327B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870527769827253E-2"/>
                  <c:y val="-3.3800472951126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8D-4D82-BBE6-19365327B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8876349911541938E-2"/>
                  <c:y val="2.71148079349280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8D-4D82-BBE6-19365327B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841869350784908E-2"/>
                  <c:y val="1.89389194330387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8D-4D82-BBE6-19365327B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3155791290626553E-2"/>
                  <c:y val="3.23540425983184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88D-4D82-BBE6-19365327B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3476204175358888E-2"/>
                  <c:y val="8.325131152050219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88D-4D82-BBE6-19365327B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Некачественное лечение</c:v>
                </c:pt>
                <c:pt idx="1">
                  <c:v>Отказ в госпитализации</c:v>
                </c:pt>
                <c:pt idx="2">
                  <c:v>Обоснованность ЛВН</c:v>
                </c:pt>
                <c:pt idx="3">
                  <c:v>Недостатки приема</c:v>
                </c:pt>
                <c:pt idx="4">
                  <c:v>Нарушение этики</c:v>
                </c:pt>
                <c:pt idx="5">
                  <c:v>Жалобы на руководителей</c:v>
                </c:pt>
                <c:pt idx="6">
                  <c:v>Благодарность</c:v>
                </c:pt>
                <c:pt idx="7">
                  <c:v>Лек обеспечение</c:v>
                </c:pt>
                <c:pt idx="8">
                  <c:v>Госуслуги</c:v>
                </c:pt>
                <c:pt idx="9">
                  <c:v>Прочее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</c:v>
                </c:pt>
                <c:pt idx="1">
                  <c:v>0</c:v>
                </c:pt>
                <c:pt idx="2">
                  <c:v>19</c:v>
                </c:pt>
                <c:pt idx="3">
                  <c:v>53</c:v>
                </c:pt>
                <c:pt idx="4">
                  <c:v>11</c:v>
                </c:pt>
                <c:pt idx="5">
                  <c:v>0</c:v>
                </c:pt>
                <c:pt idx="6">
                  <c:v>7</c:v>
                </c:pt>
                <c:pt idx="7">
                  <c:v>4</c:v>
                </c:pt>
                <c:pt idx="8">
                  <c:v>0</c:v>
                </c:pt>
                <c:pt idx="9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8D-4D82-BBE6-19365327B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20747079689558304"/>
          <c:y val="2.7185881331224212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048677131112452E-3"/>
          <c:y val="0.19799375536325384"/>
          <c:w val="0.653427001312336"/>
          <c:h val="0.622386529337391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РБ - 95,7%</c:v>
                </c:pt>
                <c:pt idx="1">
                  <c:v>МБ - 0,60%</c:v>
                </c:pt>
                <c:pt idx="2">
                  <c:v>Платные усл -1%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95.7</c:v>
                </c:pt>
                <c:pt idx="1">
                  <c:v>0.60000000000000009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9D-4973-8642-79ABBB1C6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7914021457933262"/>
          <c:y val="0.19370883864230848"/>
          <c:w val="0.41330110146491666"/>
          <c:h val="0.78003068322489044"/>
        </c:manualLayout>
      </c:layout>
      <c:overlay val="0"/>
      <c:txPr>
        <a:bodyPr/>
        <a:lstStyle/>
        <a:p>
          <a:pPr>
            <a:defRPr sz="1600" kern="13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628279247798464E-2"/>
          <c:y val="0.10145311182132688"/>
          <c:w val="0.96937174588502717"/>
          <c:h val="0.782564819689921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-1.9545770962869004E-2"/>
                  <c:y val="-3.9835881213162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3E6-4A57-9D4D-6F18BE07AF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778627691898364E-4"/>
                  <c:y val="-3.773707263982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3E6-4A57-9D4D-6F18BE07AF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0140833731904472E-3"/>
                  <c:y val="-3.186853768161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3E6-4A57-9D4D-6F18BE07AF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66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посещений</c:v>
                </c:pt>
                <c:pt idx="1">
                  <c:v>из них прием</c:v>
                </c:pt>
                <c:pt idx="2">
                  <c:v>на дому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341802</c:v>
                </c:pt>
                <c:pt idx="1">
                  <c:v>307800</c:v>
                </c:pt>
                <c:pt idx="2">
                  <c:v>34002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E6-4A57-9D4D-6F18BE07AF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0"/>
              <c:layout>
                <c:manualLayout>
                  <c:x val="4.1458606564759262E-2"/>
                  <c:y val="-3.02837344980103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336225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3E6-4A57-9D4D-6F18BE07AF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877116383787179E-2"/>
                  <c:y val="-3.50380252292561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301394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3E6-4A57-9D4D-6F18BE07AF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297278289833628E-2"/>
                  <c:y val="-2.60935996956323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34831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3E6-4A57-9D4D-6F18BE07AF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посещений</c:v>
                </c:pt>
                <c:pt idx="1">
                  <c:v>из них прием</c:v>
                </c:pt>
                <c:pt idx="2">
                  <c:v>на дому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336225</c:v>
                </c:pt>
                <c:pt idx="1">
                  <c:v>301394</c:v>
                </c:pt>
                <c:pt idx="2">
                  <c:v>34831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3E6-4A57-9D4D-6F18BE07A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936320"/>
        <c:axId val="122942208"/>
        <c:axId val="0"/>
      </c:bar3DChart>
      <c:catAx>
        <c:axId val="122936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2942208"/>
        <c:crosses val="autoZero"/>
        <c:auto val="1"/>
        <c:lblAlgn val="ctr"/>
        <c:lblOffset val="100"/>
        <c:noMultiLvlLbl val="0"/>
      </c:catAx>
      <c:valAx>
        <c:axId val="1229422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2293632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834549986099989"/>
          <c:y val="2.8116843700136378E-2"/>
          <c:w val="0.18901524353079546"/>
          <c:h val="6.8224102313913557E-2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</c:rich>
      </c:tx>
      <c:layout>
        <c:manualLayout>
          <c:xMode val="edge"/>
          <c:yMode val="edge"/>
          <c:x val="0.11325374295287738"/>
          <c:y val="2.942462418435534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416666666666666E-2"/>
          <c:y val="0.30068514121332002"/>
          <c:w val="0.53944311110520149"/>
          <c:h val="0.512034276330002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0"/>
            <c:bubble3D val="0"/>
            <c:explosion val="2"/>
          </c:dPt>
          <c:cat>
            <c:strRef>
              <c:f>Лист1!$A$2:$A$5</c:f>
              <c:strCache>
                <c:ptCount val="4"/>
                <c:pt idx="0">
                  <c:v>РБ-93,7%</c:v>
                </c:pt>
                <c:pt idx="1">
                  <c:v>МБ-0,60%</c:v>
                </c:pt>
                <c:pt idx="2">
                  <c:v>Платные усл - 0,80%</c:v>
                </c:pt>
                <c:pt idx="3">
                  <c:v>Оборудование - 4,9%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93.7</c:v>
                </c:pt>
                <c:pt idx="1">
                  <c:v>0.6000000000000002</c:v>
                </c:pt>
                <c:pt idx="2">
                  <c:v>0.8</c:v>
                </c:pt>
                <c:pt idx="3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4-4B07-9CC6-8F4327960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4592280741410504"/>
          <c:y val="0.11964921108435467"/>
          <c:w val="0.35697980932879486"/>
          <c:h val="0.71482246682620487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5501050649544694"/>
          <c:y val="0.25792735631363461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483870967742012E-2"/>
          <c:y val="0.43793628322990069"/>
          <c:w val="0.93919354838709668"/>
          <c:h val="0.37942713819406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3399FF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1">
                    <a:shade val="30000"/>
                    <a:satMod val="12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076532684107896E-2"/>
                  <c:y val="-1.59034357734502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308 745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5D9-490A-8F69-593E9F8D5B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100812553394438E-2"/>
                  <c:y val="-2.60892528696107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241 201,8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D9-490A-8F69-593E9F8D5B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256952292657212E-3"/>
                  <c:y val="-4.899609919885450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120655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5D9-490A-8F69-593E9F8D5BA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9245352049006649E-3"/>
                  <c:y val="-5.039122637167298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125839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D9-490A-8F69-593E9F8D5B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2023г</c:v>
                </c:pt>
                <c:pt idx="1">
                  <c:v>2022г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308745</c:v>
                </c:pt>
                <c:pt idx="1">
                  <c:v>241201.8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D9-490A-8F69-593E9F8D5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676480"/>
        <c:axId val="231612416"/>
      </c:barChart>
      <c:catAx>
        <c:axId val="20267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31612416"/>
        <c:crosses val="autoZero"/>
        <c:auto val="1"/>
        <c:lblAlgn val="ctr"/>
        <c:lblOffset val="100"/>
        <c:noMultiLvlLbl val="0"/>
      </c:catAx>
      <c:valAx>
        <c:axId val="231612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2676480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  <c:showDLblsOverMax val="0"/>
  </c:chart>
  <c:txPr>
    <a:bodyPr/>
    <a:lstStyle/>
    <a:p>
      <a:pPr>
        <a:defRPr sz="1815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8932814936271476"/>
          <c:y val="0.23017687300281137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383992302145402E-2"/>
          <c:y val="0.33583178478659281"/>
          <c:w val="0.85603527558608639"/>
          <c:h val="0.47597475109665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95000"/>
                  </a:schemeClr>
                </a:gs>
                <a:gs pos="100000">
                  <a:schemeClr val="accent3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304B50">
                  <a:lumMod val="60000"/>
                  <a:lumOff val="40000"/>
                </a:srgbClr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3">
                    <a:shade val="30000"/>
                    <a:satMod val="12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5.3691352301851476E-3"/>
                  <c:y val="-1.785218309076781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506 564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7E3-4AB3-8DE2-AB817DA9A2C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856347379026818E-2"/>
                  <c:y val="-1.361198582101988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371 833,3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E3-4AB3-8DE2-AB817DA9A2C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503888456838241E-2"/>
                  <c:y val="-1.358898490445506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133805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7E3-4AB3-8DE2-AB817DA9A2C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7083063567649703E-2"/>
                  <c:y val="-6.5413738751250103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144208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7E3-4AB3-8DE2-AB817DA9A2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2023г</c:v>
                </c:pt>
                <c:pt idx="1">
                  <c:v>2022г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506564</c:v>
                </c:pt>
                <c:pt idx="1">
                  <c:v>371833.3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E3-4AB3-8DE2-AB817DA9A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196352"/>
        <c:axId val="232198144"/>
      </c:barChart>
      <c:catAx>
        <c:axId val="23219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2198144"/>
        <c:crosses val="autoZero"/>
        <c:auto val="1"/>
        <c:lblAlgn val="ctr"/>
        <c:lblOffset val="100"/>
        <c:noMultiLvlLbl val="0"/>
      </c:catAx>
      <c:valAx>
        <c:axId val="232198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219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290253913087211E-2"/>
          <c:y val="0"/>
          <c:w val="0.85039751872433467"/>
          <c:h val="0.6911509353366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2.12859490707929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9B3-48D6-B4E3-F374FC70021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89,80%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9B3-48D6-B4E3-F374FC70021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Централизованное</c:v>
                </c:pt>
                <c:pt idx="1">
                  <c:v>За счет республиканских средств</c:v>
                </c:pt>
                <c:pt idx="2">
                  <c:v>Процент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169.1</c:v>
                </c:pt>
                <c:pt idx="2" formatCode="0.00%">
                  <c:v>0.98729999999999996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9B3-48D6-B4E3-F374FC7002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7.1546033669214956E-2"/>
                  <c:y val="-2.12859490707929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9F-4F28-A95B-A0CCC47AA6A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944444444444345E-2"/>
                  <c:y val="2.7557701922008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79F-4F28-A95B-A0CCC47AA6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Централизованное</c:v>
                </c:pt>
                <c:pt idx="1">
                  <c:v>За счет республиканских средств</c:v>
                </c:pt>
                <c:pt idx="2">
                  <c:v>Процент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70925.8</c:v>
                </c:pt>
                <c:pt idx="1">
                  <c:v>36784</c:v>
                </c:pt>
                <c:pt idx="2" formatCode="0.00%">
                  <c:v>0.98799999999999999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9B3-48D6-B4E3-F374FC7002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5371904"/>
        <c:axId val="235373696"/>
      </c:barChart>
      <c:catAx>
        <c:axId val="235371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5373696"/>
        <c:crosses val="autoZero"/>
        <c:auto val="1"/>
        <c:lblAlgn val="ctr"/>
        <c:lblOffset val="100"/>
        <c:noMultiLvlLbl val="0"/>
      </c:catAx>
      <c:valAx>
        <c:axId val="23537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537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34471431895422"/>
          <c:y val="8.3354244164441496E-2"/>
          <c:w val="0.17949355207911913"/>
          <c:h val="6.824864287109860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2359804332748474E-2"/>
                  <c:y val="6.1981452118440944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14008,7</a:t>
                    </a:r>
                    <a:endParaRPr 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28D-4FA7-9AB2-57F8E2A5B8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361078340793141E-3"/>
                  <c:y val="0.1687280244152679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17880,2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8D-4FA7-9AB2-57F8E2A5B8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887843466198896E-2"/>
                  <c:y val="7.231201046368654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35000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28D-4FA7-9AB2-57F8E2A5B84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561911949736933E-2"/>
                  <c:y val="7.919886860308490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45200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28D-4FA7-9AB2-57F8E2A5B8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17.93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8D-4FA7-9AB2-57F8E2A5B8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3.8831765199298214E-2"/>
                  <c:y val="6.8868581393987062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13764,5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28D-4FA7-9AB2-57F8E2A5B8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21377498266086E-2"/>
                  <c:y val="-1.033028720909802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17906,2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28D-4FA7-9AB2-57F8E2A5B8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03387281628671E-2"/>
                  <c:y val="-1.721714534849672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40918,0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28D-4FA7-9AB2-57F8E2A5B8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13.76</c:v>
                </c:pt>
                <c:pt idx="1">
                  <c:v>17.899999999999999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28D-4FA7-9AB2-57F8E2A5B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333120"/>
        <c:axId val="235334656"/>
        <c:axId val="235287872"/>
      </c:bar3DChart>
      <c:catAx>
        <c:axId val="23533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5334656"/>
        <c:crosses val="autoZero"/>
        <c:auto val="1"/>
        <c:lblAlgn val="ctr"/>
        <c:lblOffset val="100"/>
        <c:noMultiLvlLbl val="0"/>
      </c:catAx>
      <c:valAx>
        <c:axId val="23533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5333120"/>
        <c:crosses val="autoZero"/>
        <c:crossBetween val="between"/>
      </c:valAx>
      <c:serAx>
        <c:axId val="235287872"/>
        <c:scaling>
          <c:orientation val="minMax"/>
        </c:scaling>
        <c:delete val="1"/>
        <c:axPos val="b"/>
        <c:majorTickMark val="out"/>
        <c:minorTickMark val="none"/>
        <c:tickLblPos val="none"/>
        <c:crossAx val="235334656"/>
        <c:crosses val="autoZero"/>
      </c:serAx>
    </c:plotArea>
    <c:legend>
      <c:legendPos val="r"/>
      <c:layout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5338450956429681"/>
                  <c:y val="-0.25586963346124475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283-</a:t>
                    </a:r>
                    <a:r>
                      <a: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6,8</a:t>
                    </a:r>
                    <a:r>
                      <a:rPr lang="en-US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%</a:t>
                    </a:r>
                    <a:endParaRPr lang="en-US" sz="1400" b="1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916741277113004"/>
                  <c:y val="-0.28562191642185458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195-</a:t>
                    </a:r>
                    <a:r>
                      <a:rPr lang="ru-RU" sz="14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5,0</a:t>
                    </a:r>
                    <a:r>
                      <a:rPr lang="en-US" sz="14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%</a:t>
                    </a:r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283</c:v>
                </c:pt>
                <c:pt idx="1">
                  <c:v>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224896"/>
        <c:axId val="134230784"/>
        <c:axId val="0"/>
      </c:bar3DChart>
      <c:catAx>
        <c:axId val="13422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628B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230784"/>
        <c:crosses val="autoZero"/>
        <c:auto val="1"/>
        <c:lblAlgn val="ctr"/>
        <c:lblOffset val="100"/>
        <c:noMultiLvlLbl val="0"/>
      </c:catAx>
      <c:valAx>
        <c:axId val="134230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22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71841659761738"/>
          <c:y val="5.5752102446902712E-3"/>
          <c:w val="0.8782815834023826"/>
          <c:h val="0.727409972426854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318941459279222"/>
                  <c:y val="1.115042048938054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124E2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solidFill>
                          <a:srgbClr val="124E2F"/>
                        </a:solidFill>
                      </a:rPr>
                      <a:t>584-</a:t>
                    </a:r>
                    <a:r>
                      <a:rPr lang="ru-RU" sz="1200" b="1" dirty="0" smtClean="0">
                        <a:solidFill>
                          <a:srgbClr val="124E2F"/>
                        </a:solidFill>
                      </a:rPr>
                      <a:t>9,7</a:t>
                    </a:r>
                    <a:r>
                      <a:rPr lang="en-US" sz="1200" b="1" dirty="0" smtClean="0">
                        <a:solidFill>
                          <a:srgbClr val="124E2F"/>
                        </a:solidFill>
                      </a:rPr>
                      <a:t>%</a:t>
                    </a:r>
                    <a:endParaRPr lang="en-US" dirty="0">
                      <a:solidFill>
                        <a:srgbClr val="124E2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938082181277659"/>
                  <c:y val="-1.6725630734070816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b="1" dirty="0" smtClean="0">
                        <a:solidFill>
                          <a:srgbClr val="00B050"/>
                        </a:solidFill>
                      </a:rPr>
                      <a:t>7</a:t>
                    </a:r>
                    <a:r>
                      <a:rPr lang="ru-RU" sz="1200" b="1" dirty="0" smtClean="0">
                        <a:solidFill>
                          <a:srgbClr val="00B050"/>
                        </a:solidFill>
                      </a:rPr>
                      <a:t>33</a:t>
                    </a:r>
                    <a:r>
                      <a:rPr lang="en-US" sz="1200" b="1" dirty="0" smtClean="0">
                        <a:solidFill>
                          <a:srgbClr val="00B050"/>
                        </a:solidFill>
                      </a:rPr>
                      <a:t>-</a:t>
                    </a:r>
                    <a:r>
                      <a:rPr lang="ru-RU" sz="1200" b="1" dirty="0" smtClean="0">
                        <a:solidFill>
                          <a:srgbClr val="00B050"/>
                        </a:solidFill>
                      </a:rPr>
                      <a:t>12,9</a:t>
                    </a:r>
                    <a:r>
                      <a:rPr lang="en-US" sz="1200" b="1" dirty="0" smtClean="0">
                        <a:solidFill>
                          <a:srgbClr val="00B050"/>
                        </a:solidFill>
                      </a:rPr>
                      <a:t>%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389</c:v>
                </c:pt>
                <c:pt idx="1">
                  <c:v>380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Лист1!$C$2:$C$3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787072"/>
        <c:axId val="134788608"/>
        <c:axId val="0"/>
      </c:bar3DChart>
      <c:catAx>
        <c:axId val="13478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124E2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88608"/>
        <c:crosses val="autoZero"/>
        <c:auto val="1"/>
        <c:lblAlgn val="ctr"/>
        <c:lblOffset val="100"/>
        <c:noMultiLvlLbl val="0"/>
      </c:catAx>
      <c:valAx>
        <c:axId val="134788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78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6690271640846"/>
          <c:y val="8.5665003100419801E-2"/>
          <c:w val="0.88043309728359165"/>
          <c:h val="0.687286086526733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9999"/>
              </a:solidFill>
            </c:spPr>
          </c:dPt>
          <c:dLbls>
            <c:dLbl>
              <c:idx val="0"/>
              <c:layout>
                <c:manualLayout>
                  <c:x val="-0.10055151582729684"/>
                  <c:y val="4.237160902014822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244798075533727"/>
                  <c:y val="-6.0530870028783152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7.7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813952"/>
        <c:axId val="134836224"/>
        <c:axId val="0"/>
      </c:bar3DChart>
      <c:catAx>
        <c:axId val="13481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288BA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836224"/>
        <c:crosses val="autoZero"/>
        <c:auto val="1"/>
        <c:lblAlgn val="ctr"/>
        <c:lblOffset val="100"/>
        <c:noMultiLvlLbl val="0"/>
      </c:catAx>
      <c:valAx>
        <c:axId val="1348362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4813952"/>
        <c:crosses val="autoZero"/>
        <c:crossBetween val="between"/>
      </c:valAx>
      <c:spPr>
        <a:effectLst>
          <a:outerShdw blurRad="50800" dist="38100" algn="l" rotWithShape="0">
            <a:prstClr val="black">
              <a:alpha val="40000"/>
            </a:prstClr>
          </a:outerShdw>
        </a:effectLst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927012229574216E-2"/>
          <c:y val="2.4676452957936905E-2"/>
          <c:w val="0.874369472354255"/>
          <c:h val="0.83111992267429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-2.5469787216974801E-3"/>
                  <c:y val="-1.16615955560323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428-4684-8BD8-1EA9703EB17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7384409176463878E-3"/>
                  <c:y val="-1.00611841253997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ru-RU" smtClean="0"/>
                  </a:p>
                  <a:p>
                    <a:r>
                      <a:rPr lang="ru-RU" smtClean="0"/>
                      <a:t>-22,2%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63262337784451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</a:t>
                    </a:r>
                    <a:endParaRPr lang="ru-RU" dirty="0" smtClean="0"/>
                  </a:p>
                  <a:p>
                    <a:r>
                      <a:rPr lang="ru-RU" dirty="0" smtClean="0"/>
                      <a:t>-16%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428-4684-8BD8-1EA9703EB17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6.70728003950423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</a:t>
                    </a:r>
                    <a:endParaRPr lang="ru-RU" dirty="0" smtClean="0"/>
                  </a:p>
                  <a:p>
                    <a:r>
                      <a:rPr lang="ru-RU" dirty="0" smtClean="0"/>
                      <a:t>-33,2%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3674468042435404E-3"/>
                  <c:y val="-1.1661595556032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428-4684-8BD8-1EA9703EB17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8204680825461852E-3"/>
                  <c:y val="-2.3323191112064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428-4684-8BD8-1EA9703EB1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Всего :</c:v>
                </c:pt>
                <c:pt idx="1">
                  <c:v>БСК</c:v>
                </c:pt>
                <c:pt idx="2">
                  <c:v>Онкология</c:v>
                </c:pt>
                <c:pt idx="3">
                  <c:v>ЗНС</c:v>
                </c:pt>
                <c:pt idx="4">
                  <c:v>ЗМС</c:v>
                </c:pt>
                <c:pt idx="5">
                  <c:v>ЗЖКТ</c:v>
                </c:pt>
                <c:pt idx="6">
                  <c:v>ЗОД</c:v>
                </c:pt>
                <c:pt idx="7">
                  <c:v>Травмы и отравления</c:v>
                </c:pt>
                <c:pt idx="8">
                  <c:v>Прочие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283</c:v>
                </c:pt>
                <c:pt idx="1">
                  <c:v>63</c:v>
                </c:pt>
                <c:pt idx="2">
                  <c:v>48</c:v>
                </c:pt>
                <c:pt idx="3">
                  <c:v>94</c:v>
                </c:pt>
                <c:pt idx="4">
                  <c:v>11</c:v>
                </c:pt>
                <c:pt idx="5">
                  <c:v>14</c:v>
                </c:pt>
                <c:pt idx="6">
                  <c:v>17</c:v>
                </c:pt>
                <c:pt idx="7">
                  <c:v>2</c:v>
                </c:pt>
                <c:pt idx="8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87-469B-A07B-C5DDC04A38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82AA8C"/>
            </a:solidFill>
          </c:spPr>
          <c:invertIfNegative val="0"/>
          <c:dLbls>
            <c:dLbl>
              <c:idx val="0"/>
              <c:layout>
                <c:manualLayout>
                  <c:x val="2.0375829773579875E-2"/>
                  <c:y val="-2.3323191112064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428-4684-8BD8-1EA9703EB17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929691903444585E-2"/>
                  <c:y val="7.43900732255415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endParaRPr lang="ru-RU" dirty="0" smtClean="0"/>
                  </a:p>
                  <a:p>
                    <a:r>
                      <a:rPr lang="ru-RU" dirty="0" smtClean="0"/>
                      <a:t>-17,4%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428-4684-8BD8-1EA9703EB17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565725747586808E-2"/>
                  <c:y val="-1.29725133551451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</a:t>
                    </a:r>
                    <a:r>
                      <a:rPr lang="ru-RU" dirty="0" smtClean="0"/>
                      <a:t>-</a:t>
                    </a:r>
                  </a:p>
                  <a:p>
                    <a:r>
                      <a:rPr lang="ru-RU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428-4684-8BD8-1EA9703EB17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203187787833865E-2"/>
                  <c:y val="-3.83872952497141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</a:t>
                    </a:r>
                    <a:endParaRPr lang="ru-RU" dirty="0" smtClean="0"/>
                  </a:p>
                  <a:p>
                    <a:r>
                      <a:rPr lang="ru-RU" dirty="0" smtClean="0"/>
                      <a:t>-30%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428-4684-8BD8-1EA9703EB17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939574433949133E-3"/>
                  <c:y val="-4.664638222412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428-4684-8BD8-1EA9703EB17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533069234418307E-2"/>
                  <c:y val="-6.3275498531211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5AB-44EA-B576-C122B87A32D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187914886789799E-2"/>
                  <c:y val="-4.664638222412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428-4684-8BD8-1EA9703EB17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5469787216974801E-3"/>
                  <c:y val="-6.9969573336193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428-4684-8BD8-1EA9703EB17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461404247638777E-2"/>
                  <c:y val="-1.399391466723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428-4684-8BD8-1EA9703EB1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Всего :</c:v>
                </c:pt>
                <c:pt idx="1">
                  <c:v>БСК</c:v>
                </c:pt>
                <c:pt idx="2">
                  <c:v>Онкология</c:v>
                </c:pt>
                <c:pt idx="3">
                  <c:v>ЗНС</c:v>
                </c:pt>
                <c:pt idx="4">
                  <c:v>ЗМС</c:v>
                </c:pt>
                <c:pt idx="5">
                  <c:v>ЗЖКТ</c:v>
                </c:pt>
                <c:pt idx="6">
                  <c:v>ЗОД</c:v>
                </c:pt>
                <c:pt idx="7">
                  <c:v>Травмы и отравления</c:v>
                </c:pt>
                <c:pt idx="8">
                  <c:v>Прочие 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195</c:v>
                </c:pt>
                <c:pt idx="1">
                  <c:v>34</c:v>
                </c:pt>
                <c:pt idx="2">
                  <c:v>41</c:v>
                </c:pt>
                <c:pt idx="3">
                  <c:v>59</c:v>
                </c:pt>
                <c:pt idx="4">
                  <c:v>3</c:v>
                </c:pt>
                <c:pt idx="5">
                  <c:v>10</c:v>
                </c:pt>
                <c:pt idx="6">
                  <c:v>14</c:v>
                </c:pt>
                <c:pt idx="7">
                  <c:v>2</c:v>
                </c:pt>
                <c:pt idx="8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87-469B-A07B-C5DDC04A3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424064"/>
        <c:axId val="134425600"/>
        <c:axId val="0"/>
      </c:bar3DChart>
      <c:catAx>
        <c:axId val="13442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140000" vert="horz" anchor="b" anchorCtr="0"/>
          <a:lstStyle/>
          <a:p>
            <a: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425600"/>
        <c:crosses val="autoZero"/>
        <c:auto val="1"/>
        <c:lblAlgn val="ctr"/>
        <c:lblOffset val="100"/>
        <c:noMultiLvlLbl val="0"/>
      </c:catAx>
      <c:valAx>
        <c:axId val="134425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42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48534985861232"/>
          <c:y val="1.3311437685757604E-2"/>
          <c:w val="0.20199456510839706"/>
          <c:h val="0.12009349844928403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6683074095951E-2"/>
          <c:y val="5.6379876315249565E-2"/>
          <c:w val="0.96924712553158088"/>
          <c:h val="0.719287833827893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9458117302181122E-3"/>
                  <c:y val="-2.32641636624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91B-4C6A-9595-C7085F10126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421298611229367E-3"/>
                  <c:y val="-2.865309581641647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6</a:t>
                    </a:r>
                    <a:r>
                      <a:rPr lang="en-US" dirty="0" smtClean="0"/>
                      <a:t>68</a:t>
                    </a:r>
                    <a:endParaRPr lang="ru-RU" dirty="0" smtClean="0"/>
                  </a:p>
                  <a:p>
                    <a:r>
                      <a:rPr lang="ru-RU" dirty="0" smtClean="0"/>
                      <a:t>-92,0%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91B-4C6A-9595-C7085F10126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32599772005500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7</a:t>
                    </a:r>
                    <a:r>
                      <a:rPr lang="ru-RU" dirty="0" smtClean="0"/>
                      <a:t>19</a:t>
                    </a:r>
                  </a:p>
                  <a:p>
                    <a:r>
                      <a:rPr lang="ru-RU" dirty="0" smtClean="0"/>
                      <a:t>-99,5%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91B-4C6A-9595-C7085F10126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233877867778672E-3"/>
                  <c:y val="-2.712179108087501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5</a:t>
                    </a:r>
                    <a:r>
                      <a:rPr lang="en-US" dirty="0" smtClean="0"/>
                      <a:t>79</a:t>
                    </a:r>
                    <a:endParaRPr lang="ru-RU" dirty="0" smtClean="0"/>
                  </a:p>
                  <a:p>
                    <a:r>
                      <a:rPr lang="ru-RU" dirty="0" smtClean="0"/>
                      <a:t>-80,3%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91B-4C6A-9595-C7085F1012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Взято на учет всего</c:v>
                </c:pt>
                <c:pt idx="1">
                  <c:v>Из них до 12 недель</c:v>
                </c:pt>
                <c:pt idx="2">
                  <c:v>Осмотрено терапевтом </c:v>
                </c:pt>
                <c:pt idx="3">
                  <c:v>из них до 12 нед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721</c:v>
                </c:pt>
                <c:pt idx="1">
                  <c:v>668</c:v>
                </c:pt>
                <c:pt idx="2">
                  <c:v>786</c:v>
                </c:pt>
                <c:pt idx="3">
                  <c:v>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1B-4C6A-9595-C7085F1012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dLbl>
              <c:idx val="0"/>
              <c:layout>
                <c:manualLayout>
                  <c:x val="2.7256095840094717E-2"/>
                  <c:y val="-3.416013957240465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rgbClr val="002060"/>
                        </a:solidFill>
                      </a:rPr>
                      <a:t>6</a:t>
                    </a:r>
                    <a:r>
                      <a:rPr lang="en-US" dirty="0">
                        <a:solidFill>
                          <a:srgbClr val="002060"/>
                        </a:solidFill>
                      </a:rPr>
                      <a:t>70</a:t>
                    </a:r>
                    <a:endParaRPr lang="en-US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91B-4C6A-9595-C7085F10126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758639730464916E-2"/>
                  <c:y val="-3.177469616013662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002060"/>
                        </a:solidFill>
                      </a:rPr>
                      <a:t>6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18</a:t>
                    </a:r>
                    <a:endParaRPr lang="ru-RU" dirty="0" smtClean="0">
                      <a:solidFill>
                        <a:srgbClr val="002060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92,2%</a:t>
                    </a:r>
                    <a:endParaRPr lang="en-US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91B-4C6A-9595-C7085F10126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6360805999734919E-2"/>
                  <c:y val="-5.2932018426782249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6</a:t>
                    </a:r>
                    <a:r>
                      <a:rPr lang="ru-RU" dirty="0" smtClean="0"/>
                      <a:t>67</a:t>
                    </a:r>
                  </a:p>
                  <a:p>
                    <a:r>
                      <a:rPr lang="ru-RU" dirty="0" smtClean="0"/>
                      <a:t>-99,5%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91B-4C6A-9595-C7085F10126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749266424779261E-2"/>
                  <c:y val="-2.559048634533355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5</a:t>
                    </a:r>
                    <a:r>
                      <a:rPr lang="en-US" dirty="0" smtClean="0"/>
                      <a:t>81</a:t>
                    </a:r>
                    <a:endParaRPr lang="ru-RU" dirty="0" smtClean="0"/>
                  </a:p>
                  <a:p>
                    <a:r>
                      <a:rPr lang="ru-RU" dirty="0" smtClean="0"/>
                      <a:t>-86,7%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91B-4C6A-9595-C7085F1012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Взято на учет всего</c:v>
                </c:pt>
                <c:pt idx="1">
                  <c:v>Из них до 12 недель</c:v>
                </c:pt>
                <c:pt idx="2">
                  <c:v>Осмотрено терапевтом </c:v>
                </c:pt>
                <c:pt idx="3">
                  <c:v>из них до 12 нед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670</c:v>
                </c:pt>
                <c:pt idx="1">
                  <c:v>618</c:v>
                </c:pt>
                <c:pt idx="2">
                  <c:v>778</c:v>
                </c:pt>
                <c:pt idx="3">
                  <c:v>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91B-4C6A-9595-C7085F101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607232"/>
        <c:axId val="134608768"/>
        <c:axId val="0"/>
      </c:bar3DChart>
      <c:catAx>
        <c:axId val="1346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608768"/>
        <c:crosses val="autoZero"/>
        <c:auto val="1"/>
        <c:lblAlgn val="ctr"/>
        <c:lblOffset val="100"/>
        <c:noMultiLvlLbl val="0"/>
      </c:catAx>
      <c:valAx>
        <c:axId val="1346087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3460723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7737809280042004"/>
          <c:y val="2.7916996394970545E-2"/>
          <c:w val="0.19980748616306804"/>
          <c:h val="7.6593686802075123E-2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576572480079903E-2"/>
          <c:y val="0.12704982386545594"/>
          <c:w val="0.93614841456114539"/>
          <c:h val="0.46142937572958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1943818679813809E-3"/>
                  <c:y val="-1.721340688629247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232A69"/>
                        </a:solidFill>
                      </a:rPr>
                      <a:t>786</a:t>
                    </a:r>
                  </a:p>
                  <a:p>
                    <a:r>
                      <a:rPr lang="en-US" sz="1400" b="1" dirty="0" smtClean="0">
                        <a:solidFill>
                          <a:srgbClr val="232A69"/>
                        </a:solidFill>
                      </a:rPr>
                      <a:t>–100%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69182242533364E-2"/>
                  <c:y val="-3.15663061332011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232A69"/>
                        </a:solidFill>
                      </a:rPr>
                      <a:t>739</a:t>
                    </a:r>
                  </a:p>
                  <a:p>
                    <a:r>
                      <a:rPr lang="en-US" dirty="0" smtClean="0">
                        <a:solidFill>
                          <a:srgbClr val="232A69"/>
                        </a:solidFill>
                      </a:rPr>
                      <a:t>-94%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001921505337564E-2"/>
                  <c:y val="-3.03331060629539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683</a:t>
                    </a:r>
                  </a:p>
                  <a:p>
                    <a:r>
                      <a:rPr lang="en-US" dirty="0" smtClean="0"/>
                      <a:t>-86%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74872027867613E-3"/>
                  <c:y val="-9.83977438249604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</a:t>
                    </a:r>
                  </a:p>
                  <a:p>
                    <a:r>
                      <a:rPr lang="en-US" dirty="0" smtClean="0"/>
                      <a:t>-7,1%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2211966534541133E-4"/>
                  <c:y val="-1.31199574384562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</a:p>
                  <a:p>
                    <a:r>
                      <a:rPr lang="en-US" dirty="0" smtClean="0"/>
                      <a:t>-6,0%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232A6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Завершило беременность</c:v>
                </c:pt>
                <c:pt idx="1">
                  <c:v>Из них родами</c:v>
                </c:pt>
                <c:pt idx="2">
                  <c:v>Срочными родами</c:v>
                </c:pt>
                <c:pt idx="3">
                  <c:v>Преждевременными родами</c:v>
                </c:pt>
                <c:pt idx="4">
                  <c:v>Абортами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786</c:v>
                </c:pt>
                <c:pt idx="1">
                  <c:v>739</c:v>
                </c:pt>
                <c:pt idx="2">
                  <c:v>683</c:v>
                </c:pt>
                <c:pt idx="3">
                  <c:v>56</c:v>
                </c:pt>
                <c:pt idx="4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426457737530239E-2"/>
                  <c:y val="-1.65969359820662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779</a:t>
                    </a:r>
                  </a:p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-100%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299857124199547E-2"/>
                  <c:y val="-1.12702864639828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733</a:t>
                    </a:r>
                  </a:p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-94%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1772368950197071E-2"/>
                  <c:y val="-7.99036166981745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691</a:t>
                    </a:r>
                  </a:p>
                  <a:p>
                    <a:r>
                      <a:rPr lang="en-US" dirty="0" smtClean="0"/>
                      <a:t>-89%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569104459111015E-2"/>
                  <c:y val="-1.5166682162374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</a:t>
                    </a:r>
                  </a:p>
                  <a:p>
                    <a:r>
                      <a:rPr lang="en-US" dirty="0" smtClean="0"/>
                      <a:t>-5,3%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005804152445659E-2"/>
                  <c:y val="-1.63996239708267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</a:p>
                  <a:p>
                    <a:r>
                      <a:rPr lang="en-US" dirty="0" smtClean="0"/>
                      <a:t>-5,9%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Завершило беременность</c:v>
                </c:pt>
                <c:pt idx="1">
                  <c:v>Из них родами</c:v>
                </c:pt>
                <c:pt idx="2">
                  <c:v>Срочными родами</c:v>
                </c:pt>
                <c:pt idx="3">
                  <c:v>Преждевременными родами</c:v>
                </c:pt>
                <c:pt idx="4">
                  <c:v>Абортами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779</c:v>
                </c:pt>
                <c:pt idx="1">
                  <c:v>733</c:v>
                </c:pt>
                <c:pt idx="2">
                  <c:v>691</c:v>
                </c:pt>
                <c:pt idx="3">
                  <c:v>42</c:v>
                </c:pt>
                <c:pt idx="4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3049344"/>
        <c:axId val="213051648"/>
        <c:axId val="0"/>
      </c:bar3DChart>
      <c:catAx>
        <c:axId val="21304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3051648"/>
        <c:crosses val="autoZero"/>
        <c:auto val="1"/>
        <c:lblAlgn val="ctr"/>
        <c:lblOffset val="100"/>
        <c:noMultiLvlLbl val="0"/>
      </c:catAx>
      <c:valAx>
        <c:axId val="213051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30493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446648470385305E-2"/>
          <c:y val="2.7545840486048012E-3"/>
          <c:w val="0.97199504094163303"/>
          <c:h val="0.667662787370830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</c:v>
                </c:pt>
              </c:strCache>
            </c:strRef>
          </c:tx>
          <c:spPr>
            <a:solidFill>
              <a:srgbClr val="3366CC"/>
            </a:solidFill>
          </c:spPr>
          <c:invertIfNegative val="0"/>
          <c:dLbls>
            <c:dLbl>
              <c:idx val="0"/>
              <c:layout>
                <c:manualLayout>
                  <c:x val="1.5785437421289648E-2"/>
                  <c:y val="-4.00917390127166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10-</a:t>
                    </a:r>
                    <a:r>
                      <a:rPr lang="en-US" dirty="0" smtClean="0"/>
                      <a:t>13,4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C21-4DF6-8583-4E2D0F1C1A8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058994173596439E-2"/>
                  <c:y val="-3.97931477955561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8-10,7%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21-4DF6-8583-4E2D0F1C1A8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945553263325026E-2"/>
                  <c:y val="-3.16553089190888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0-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C21-4DF6-8583-4E2D0F1C1A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73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Перинатальная смертность</c:v>
                </c:pt>
                <c:pt idx="1">
                  <c:v>Мертворождаемость </c:v>
                </c:pt>
                <c:pt idx="2">
                  <c:v>Ранная неонатальная смертность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13.4</c:v>
                </c:pt>
                <c:pt idx="1">
                  <c:v>9.4</c:v>
                </c:pt>
                <c:pt idx="2" formatCode="0.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21-4DF6-8583-4E2D0F1C1A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dLbl>
              <c:idx val="0"/>
              <c:layout>
                <c:manualLayout>
                  <c:x val="4.250138432212322E-2"/>
                  <c:y val="-3.87372092631862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5-</a:t>
                    </a:r>
                    <a:r>
                      <a:rPr lang="en-US" dirty="0" smtClean="0"/>
                      <a:t>6,6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C21-4DF6-8583-4E2D0F1C1A8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109182588412866E-2"/>
                  <c:y val="-3.80364010064290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3-</a:t>
                    </a:r>
                    <a:r>
                      <a:rPr lang="en-US" dirty="0" smtClean="0"/>
                      <a:t>4,0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C21-4DF6-8583-4E2D0F1C1A8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722222222222134E-2"/>
                  <c:y val="-3.84386946440067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0-0%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C21-4DF6-8583-4E2D0F1C1A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Перинатальная смертность</c:v>
                </c:pt>
                <c:pt idx="1">
                  <c:v>Мертворождаемость </c:v>
                </c:pt>
                <c:pt idx="2">
                  <c:v>Ранная неонатальная смертность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6.6</c:v>
                </c:pt>
                <c:pt idx="1">
                  <c:v>4</c:v>
                </c:pt>
                <c:pt idx="2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C21-4DF6-8583-4E2D0F1C1A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3313408"/>
        <c:axId val="213314944"/>
        <c:axId val="0"/>
      </c:bar3DChart>
      <c:catAx>
        <c:axId val="21331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3314944"/>
        <c:crosses val="autoZero"/>
        <c:auto val="1"/>
        <c:lblAlgn val="ctr"/>
        <c:lblOffset val="100"/>
        <c:noMultiLvlLbl val="0"/>
      </c:catAx>
      <c:valAx>
        <c:axId val="21331494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one"/>
        <c:crossAx val="213313408"/>
        <c:crosses val="autoZero"/>
        <c:crossBetween val="midCat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76136898743977222"/>
          <c:y val="1.4702137019286429E-2"/>
          <c:w val="0.20705511811023627"/>
          <c:h val="5.8190735687060957E-2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9E8DF-A2E6-45C9-BEDE-555DDA3D289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121B8D-514C-47E6-B32A-55C28D5BB3DA}">
      <dgm:prSet phldrT="[Текст]" custT="1"/>
      <dgm:spPr>
        <a:xfrm>
          <a:off x="3358238" y="1585725"/>
          <a:ext cx="2042936" cy="1480886"/>
        </a:xfrm>
        <a:prstGeom prst="ellipse">
          <a:avLst/>
        </a:prstGeom>
        <a:solidFill>
          <a:srgbClr val="006666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Всего-83 </a:t>
          </a:r>
          <a:r>
            <a:rPr lang="ru-RU" sz="16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сл</a:t>
          </a:r>
        </a:p>
        <a:p>
          <a:r>
            <a:rPr lang="ru-RU" sz="16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(на сумму </a:t>
          </a:r>
        </a:p>
        <a:p>
          <a:r>
            <a:rPr lang="ru-RU" sz="1600" b="1" i="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9 796 741,04тг</a:t>
          </a:r>
          <a:r>
            <a:rPr lang="ru-RU" sz="14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24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D9B38BA-7F59-4237-A524-825BA199E234}" type="parTrans" cxnId="{2E3557B1-45FC-4C87-A44E-CA50E1816782}">
      <dgm:prSet/>
      <dgm:spPr/>
      <dgm:t>
        <a:bodyPr/>
        <a:lstStyle/>
        <a:p>
          <a:endParaRPr lang="ru-RU"/>
        </a:p>
      </dgm:t>
    </dgm:pt>
    <dgm:pt modelId="{C851D9F1-CB92-41F1-B425-7E73708474A8}" type="sibTrans" cxnId="{2E3557B1-45FC-4C87-A44E-CA50E1816782}">
      <dgm:prSet/>
      <dgm:spPr/>
      <dgm:t>
        <a:bodyPr/>
        <a:lstStyle/>
        <a:p>
          <a:endParaRPr lang="ru-RU"/>
        </a:p>
      </dgm:t>
    </dgm:pt>
    <dgm:pt modelId="{40C23F71-ADBB-4A3D-A9DF-08332B5B3617}">
      <dgm:prSet phldrT="[Текст]"/>
      <dgm:spPr>
        <a:xfrm>
          <a:off x="1296696" y="1728178"/>
          <a:ext cx="1711383" cy="1281423"/>
        </a:xfrm>
        <a:prstGeom prst="roundRect">
          <a:avLst>
            <a:gd name="adj" fmla="val 10000"/>
          </a:avLst>
        </a:prstGeom>
        <a:solidFill>
          <a:srgbClr val="006666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i="0" u="none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личном анамнезе болезни системы кровообращения - </a:t>
          </a:r>
          <a:r>
            <a:rPr lang="ru-RU" b="1" i="0" u="none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18</a:t>
          </a:r>
          <a:endParaRPr lang="ru-RU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3955072-AD1A-45D7-867B-9D3D1E6978C5}" type="parTrans" cxnId="{8BF8BCA8-01BA-40A2-881F-6427BE9B4282}">
      <dgm:prSet/>
      <dgm:spPr>
        <a:xfrm rot="10699173">
          <a:off x="2253499" y="2086831"/>
          <a:ext cx="1140075" cy="621808"/>
        </a:xfrm>
        <a:prstGeom prst="leftArrow">
          <a:avLst>
            <a:gd name="adj1" fmla="val 60000"/>
            <a:gd name="adj2" fmla="val 50000"/>
          </a:avLst>
        </a:prstGeom>
        <a:solidFill>
          <a:srgbClr val="006666"/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6167CA75-B34F-49F9-9C7D-F9FF3BB0CAB4}" type="sibTrans" cxnId="{8BF8BCA8-01BA-40A2-881F-6427BE9B4282}">
      <dgm:prSet/>
      <dgm:spPr/>
      <dgm:t>
        <a:bodyPr/>
        <a:lstStyle/>
        <a:p>
          <a:endParaRPr lang="ru-RU"/>
        </a:p>
      </dgm:t>
    </dgm:pt>
    <dgm:pt modelId="{50810C4A-33AA-448C-A407-67200BD3836E}">
      <dgm:prSet/>
      <dgm:spPr>
        <a:xfrm>
          <a:off x="3524606" y="58125"/>
          <a:ext cx="1822314" cy="1151689"/>
        </a:xfrm>
        <a:prstGeom prst="roundRect">
          <a:avLst>
            <a:gd name="adj" fmla="val 10000"/>
          </a:avLst>
        </a:prstGeom>
        <a:solidFill>
          <a:srgbClr val="006666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i="0" u="none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Наличие ортопедических имплантатов суставов - </a:t>
          </a:r>
          <a:r>
            <a:rPr lang="ru-RU" b="1" i="0" u="none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40</a:t>
          </a:r>
          <a:endParaRPr lang="ru-RU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B9367E2-0DA8-4902-BF19-085C1C304F2C}" type="parTrans" cxnId="{1727609A-7E4A-419D-B35F-913269B53E53}">
      <dgm:prSet/>
      <dgm:spPr>
        <a:xfrm rot="16313839">
          <a:off x="3997283" y="836501"/>
          <a:ext cx="900103" cy="621808"/>
        </a:xfrm>
        <a:prstGeom prst="leftArrow">
          <a:avLst>
            <a:gd name="adj1" fmla="val 60000"/>
            <a:gd name="adj2" fmla="val 50000"/>
          </a:avLst>
        </a:prstGeom>
        <a:solidFill>
          <a:srgbClr val="006666"/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BD1EC722-BA6B-4F0A-8DF9-409F40F828F5}" type="sibTrans" cxnId="{1727609A-7E4A-419D-B35F-913269B53E53}">
      <dgm:prSet/>
      <dgm:spPr/>
      <dgm:t>
        <a:bodyPr/>
        <a:lstStyle/>
        <a:p>
          <a:endParaRPr lang="ru-RU"/>
        </a:p>
      </dgm:t>
    </dgm:pt>
    <dgm:pt modelId="{5BBBDC72-F744-420E-96EB-0CC2B1CA6505}">
      <dgm:prSet custT="1"/>
      <dgm:spPr>
        <a:xfrm>
          <a:off x="5800283" y="1755173"/>
          <a:ext cx="1788612" cy="1269169"/>
        </a:xfrm>
        <a:prstGeom prst="roundRect">
          <a:avLst/>
        </a:prstGeom>
        <a:solidFill>
          <a:srgbClr val="006666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b="1" i="0" u="none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Состояние выздоровления после хирургического вмешательства - </a:t>
          </a:r>
          <a:r>
            <a:rPr lang="ru-RU" sz="1600" b="1" i="0" u="none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13</a:t>
          </a:r>
          <a:endParaRPr lang="ru-RU" sz="16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EFE975C-1353-4AC3-A3FA-A1D918AB6D25}" type="parTrans" cxnId="{EAFA0A26-17AC-4236-BEF4-95F487E3F761}">
      <dgm:prSet/>
      <dgm:spPr>
        <a:xfrm>
          <a:off x="5424116" y="2026115"/>
          <a:ext cx="1223430" cy="621808"/>
        </a:xfrm>
        <a:prstGeom prst="leftArrow">
          <a:avLst>
            <a:gd name="adj1" fmla="val 60000"/>
            <a:gd name="adj2" fmla="val 50000"/>
          </a:avLst>
        </a:prstGeom>
        <a:solidFill>
          <a:srgbClr val="006666"/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81DFE6B9-CD4D-4E46-A121-96D8E04596B2}" type="sibTrans" cxnId="{EAFA0A26-17AC-4236-BEF4-95F487E3F761}">
      <dgm:prSet/>
      <dgm:spPr/>
      <dgm:t>
        <a:bodyPr/>
        <a:lstStyle/>
        <a:p>
          <a:endParaRPr lang="ru-RU"/>
        </a:p>
      </dgm:t>
    </dgm:pt>
    <dgm:pt modelId="{BF63AEF0-F7F7-479C-A393-E87FE035224B}">
      <dgm:prSet/>
      <dgm:spPr/>
      <dgm:t>
        <a:bodyPr/>
        <a:lstStyle/>
        <a:p>
          <a:endParaRPr lang="ru-RU"/>
        </a:p>
      </dgm:t>
    </dgm:pt>
    <dgm:pt modelId="{10759D8F-9AC0-4DC1-93DF-C1572968056C}" type="parTrans" cxnId="{B555F7D1-587B-47DB-BDFF-1A61271B63E9}">
      <dgm:prSet/>
      <dgm:spPr/>
      <dgm:t>
        <a:bodyPr/>
        <a:lstStyle/>
        <a:p>
          <a:endParaRPr lang="ru-RU"/>
        </a:p>
      </dgm:t>
    </dgm:pt>
    <dgm:pt modelId="{CF117143-44D2-4C3F-AB08-385889428FD1}" type="sibTrans" cxnId="{B555F7D1-587B-47DB-BDFF-1A61271B63E9}">
      <dgm:prSet/>
      <dgm:spPr/>
      <dgm:t>
        <a:bodyPr/>
        <a:lstStyle/>
        <a:p>
          <a:endParaRPr lang="ru-RU"/>
        </a:p>
      </dgm:t>
    </dgm:pt>
    <dgm:pt modelId="{755B0B03-BF2F-4AF7-867F-CC04A3F788A4}">
      <dgm:prSet/>
      <dgm:spPr/>
      <dgm:t>
        <a:bodyPr/>
        <a:lstStyle/>
        <a:p>
          <a:endParaRPr lang="ru-RU"/>
        </a:p>
      </dgm:t>
    </dgm:pt>
    <dgm:pt modelId="{96F765F7-97A8-40A2-9FA7-8ACAD82373CF}" type="parTrans" cxnId="{8D740C3F-08D7-412B-8382-44A289E05FE5}">
      <dgm:prSet/>
      <dgm:spPr/>
      <dgm:t>
        <a:bodyPr/>
        <a:lstStyle/>
        <a:p>
          <a:endParaRPr lang="ru-RU"/>
        </a:p>
      </dgm:t>
    </dgm:pt>
    <dgm:pt modelId="{2491BD07-C996-40EC-8742-D1DC29C49D3A}" type="sibTrans" cxnId="{8D740C3F-08D7-412B-8382-44A289E05FE5}">
      <dgm:prSet/>
      <dgm:spPr/>
      <dgm:t>
        <a:bodyPr/>
        <a:lstStyle/>
        <a:p>
          <a:endParaRPr lang="ru-RU"/>
        </a:p>
      </dgm:t>
    </dgm:pt>
    <dgm:pt modelId="{4A0F4389-A6DF-4F13-AA87-879ADD664977}">
      <dgm:prSet/>
      <dgm:spPr/>
      <dgm:t>
        <a:bodyPr/>
        <a:lstStyle/>
        <a:p>
          <a:endParaRPr lang="ru-RU"/>
        </a:p>
      </dgm:t>
    </dgm:pt>
    <dgm:pt modelId="{71899974-27C5-459B-A6F3-591D45EEA2D8}" type="parTrans" cxnId="{D9E6C510-D64E-4FE2-AAD9-7AFEA643BDBA}">
      <dgm:prSet/>
      <dgm:spPr/>
      <dgm:t>
        <a:bodyPr/>
        <a:lstStyle/>
        <a:p>
          <a:endParaRPr lang="ru-RU"/>
        </a:p>
      </dgm:t>
    </dgm:pt>
    <dgm:pt modelId="{C361B6AB-5E93-445F-94D6-2464AE6F2E70}" type="sibTrans" cxnId="{D9E6C510-D64E-4FE2-AAD9-7AFEA643BDBA}">
      <dgm:prSet/>
      <dgm:spPr/>
      <dgm:t>
        <a:bodyPr/>
        <a:lstStyle/>
        <a:p>
          <a:endParaRPr lang="ru-RU"/>
        </a:p>
      </dgm:t>
    </dgm:pt>
    <dgm:pt modelId="{2E5C5AFB-4786-4BF1-A5E1-268909AD613F}">
      <dgm:prSet custScaleX="82493" custScaleY="86367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5048B82-7C34-413A-B513-CEFDD40FD0E7}" type="parTrans" cxnId="{2692028F-DC51-4DAD-BC56-0267F223EB85}">
      <dgm:prSet custLinFactNeighborX="-15670" custLinFactNeighborY="-32082"/>
      <dgm:spPr/>
      <dgm:t>
        <a:bodyPr/>
        <a:lstStyle/>
        <a:p>
          <a:endParaRPr lang="ru-RU"/>
        </a:p>
      </dgm:t>
    </dgm:pt>
    <dgm:pt modelId="{6E51D52E-D4BF-45B0-932D-605847C1B625}" type="sibTrans" cxnId="{2692028F-DC51-4DAD-BC56-0267F223EB85}">
      <dgm:prSet/>
      <dgm:spPr/>
      <dgm:t>
        <a:bodyPr/>
        <a:lstStyle/>
        <a:p>
          <a:endParaRPr lang="ru-RU"/>
        </a:p>
      </dgm:t>
    </dgm:pt>
    <dgm:pt modelId="{261E3C09-2D85-4597-A365-2C8E8E48ECF0}">
      <dgm:prSet custScaleX="82177" custScaleY="76541" custRadScaleRad="97048" custRadScaleInc="1168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0D3F09E-4A68-4842-8A3F-9C221A45875C}" type="parTrans" cxnId="{633E3747-635D-4A87-9B98-CAC928A4071E}">
      <dgm:prSet custAng="21412929" custLinFactNeighborX="-2913" custLinFactNeighborY="747"/>
      <dgm:spPr/>
      <dgm:t>
        <a:bodyPr/>
        <a:lstStyle/>
        <a:p>
          <a:endParaRPr lang="ru-RU"/>
        </a:p>
      </dgm:t>
    </dgm:pt>
    <dgm:pt modelId="{00EA8D70-07A5-48CD-B4B0-23ADC57D946D}" type="sibTrans" cxnId="{633E3747-635D-4A87-9B98-CAC928A4071E}">
      <dgm:prSet/>
      <dgm:spPr/>
      <dgm:t>
        <a:bodyPr/>
        <a:lstStyle/>
        <a:p>
          <a:endParaRPr lang="ru-RU"/>
        </a:p>
      </dgm:t>
    </dgm:pt>
    <dgm:pt modelId="{31A021F7-1C01-4B47-A1E4-E918ADAED1A9}" type="pres">
      <dgm:prSet presAssocID="{D3F9E8DF-A2E6-45C9-BEDE-555DDA3D28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3820E5-08E0-43D0-A11D-F64181530212}" type="pres">
      <dgm:prSet presAssocID="{49121B8D-514C-47E6-B32A-55C28D5BB3DA}" presName="centerShape" presStyleLbl="node0" presStyleIdx="0" presStyleCnt="1" custScaleX="93636" custScaleY="67875" custLinFactNeighborX="-558" custLinFactNeighborY="-27515"/>
      <dgm:spPr/>
      <dgm:t>
        <a:bodyPr/>
        <a:lstStyle/>
        <a:p>
          <a:endParaRPr lang="ru-RU"/>
        </a:p>
      </dgm:t>
    </dgm:pt>
    <dgm:pt modelId="{920403C1-BFB4-4113-9340-E0DA317D75BB}" type="pres">
      <dgm:prSet presAssocID="{93955072-AD1A-45D7-867B-9D3D1E6978C5}" presName="parTrans" presStyleLbl="bgSibTrans2D1" presStyleIdx="0" presStyleCnt="3" custAng="21559921" custLinFactNeighborX="9514" custLinFactNeighborY="6890"/>
      <dgm:spPr/>
      <dgm:t>
        <a:bodyPr/>
        <a:lstStyle/>
        <a:p>
          <a:endParaRPr lang="ru-RU"/>
        </a:p>
      </dgm:t>
    </dgm:pt>
    <dgm:pt modelId="{8B120045-687D-4531-87D8-B6EC8841F5F6}" type="pres">
      <dgm:prSet presAssocID="{40C23F71-ADBB-4A3D-A9DF-08332B5B3617}" presName="node" presStyleLbl="node1" presStyleIdx="0" presStyleCnt="3" custScaleX="103466" custScaleY="59790" custRadScaleRad="104172" custRadScaleInc="-4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2E0B1-4685-41E9-A64E-74BF4B06C311}" type="pres">
      <dgm:prSet presAssocID="{DB9367E2-0DA8-4902-BF19-085C1C304F2C}" presName="parTrans" presStyleLbl="bgSibTrans2D1" presStyleIdx="1" presStyleCnt="3" custAng="13160" custLinFactNeighborX="2941" custLinFactNeighborY="10233"/>
      <dgm:spPr/>
      <dgm:t>
        <a:bodyPr/>
        <a:lstStyle/>
        <a:p>
          <a:endParaRPr lang="ru-RU"/>
        </a:p>
      </dgm:t>
    </dgm:pt>
    <dgm:pt modelId="{4E96143E-F7BF-4A85-808A-C8366797C88C}" type="pres">
      <dgm:prSet presAssocID="{50810C4A-33AA-448C-A407-67200BD3836E}" presName="node" presStyleLbl="node1" presStyleIdx="1" presStyleCnt="3" custScaleX="128474" custScaleY="40653" custRadScaleRad="107790" custRadScaleInc="-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165EB-2C5B-49F5-B98B-68F248EF9150}" type="pres">
      <dgm:prSet presAssocID="{3EFE975C-1353-4AC3-A3FA-A1D918AB6D25}" presName="parTrans" presStyleLbl="bgSibTrans2D1" presStyleIdx="2" presStyleCnt="3" custAng="110413" custLinFactNeighborX="-8267" custLinFactNeighborY="6468" custRadScaleRad="56650" custRadScaleInc="-2147483648"/>
      <dgm:spPr/>
      <dgm:t>
        <a:bodyPr/>
        <a:lstStyle/>
        <a:p>
          <a:endParaRPr lang="ru-RU"/>
        </a:p>
      </dgm:t>
    </dgm:pt>
    <dgm:pt modelId="{F5CC676F-A3F3-438B-813C-20CACB01CD1E}" type="pres">
      <dgm:prSet presAssocID="{5BBBDC72-F744-420E-96EB-0CC2B1CA6505}" presName="node" presStyleLbl="node1" presStyleIdx="2" presStyleCnt="3" custScaleX="107139" custScaleY="62424" custRadScaleRad="104056" custRadScaleInc="383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6F4EE687-747D-48A7-8C63-C923D6927926}" type="presOf" srcId="{D3F9E8DF-A2E6-45C9-BEDE-555DDA3D289E}" destId="{31A021F7-1C01-4B47-A1E4-E918ADAED1A9}" srcOrd="0" destOrd="0" presId="urn:microsoft.com/office/officeart/2005/8/layout/radial4"/>
    <dgm:cxn modelId="{59D4353E-7343-4047-8ED2-AD9CD88D48C4}" type="presOf" srcId="{5BBBDC72-F744-420E-96EB-0CC2B1CA6505}" destId="{F5CC676F-A3F3-438B-813C-20CACB01CD1E}" srcOrd="0" destOrd="0" presId="urn:microsoft.com/office/officeart/2005/8/layout/radial4"/>
    <dgm:cxn modelId="{EAFA0A26-17AC-4236-BEF4-95F487E3F761}" srcId="{49121B8D-514C-47E6-B32A-55C28D5BB3DA}" destId="{5BBBDC72-F744-420E-96EB-0CC2B1CA6505}" srcOrd="2" destOrd="0" parTransId="{3EFE975C-1353-4AC3-A3FA-A1D918AB6D25}" sibTransId="{81DFE6B9-CD4D-4E46-A121-96D8E04596B2}"/>
    <dgm:cxn modelId="{D9E6C510-D64E-4FE2-AAD9-7AFEA643BDBA}" srcId="{D3F9E8DF-A2E6-45C9-BEDE-555DDA3D289E}" destId="{4A0F4389-A6DF-4F13-AA87-879ADD664977}" srcOrd="3" destOrd="0" parTransId="{71899974-27C5-459B-A6F3-591D45EEA2D8}" sibTransId="{C361B6AB-5E93-445F-94D6-2464AE6F2E70}"/>
    <dgm:cxn modelId="{A3019593-86FC-4DF2-B54C-D8AAD18AE40E}" type="presOf" srcId="{49121B8D-514C-47E6-B32A-55C28D5BB3DA}" destId="{6D3820E5-08E0-43D0-A11D-F64181530212}" srcOrd="0" destOrd="0" presId="urn:microsoft.com/office/officeart/2005/8/layout/radial4"/>
    <dgm:cxn modelId="{B5D89C32-D2BE-4C01-9F65-C41A9CA90DB3}" type="presOf" srcId="{DB9367E2-0DA8-4902-BF19-085C1C304F2C}" destId="{65D2E0B1-4685-41E9-A64E-74BF4B06C311}" srcOrd="0" destOrd="0" presId="urn:microsoft.com/office/officeart/2005/8/layout/radial4"/>
    <dgm:cxn modelId="{8BF8BCA8-01BA-40A2-881F-6427BE9B4282}" srcId="{49121B8D-514C-47E6-B32A-55C28D5BB3DA}" destId="{40C23F71-ADBB-4A3D-A9DF-08332B5B3617}" srcOrd="0" destOrd="0" parTransId="{93955072-AD1A-45D7-867B-9D3D1E6978C5}" sibTransId="{6167CA75-B34F-49F9-9C7D-F9FF3BB0CAB4}"/>
    <dgm:cxn modelId="{2E3557B1-45FC-4C87-A44E-CA50E1816782}" srcId="{D3F9E8DF-A2E6-45C9-BEDE-555DDA3D289E}" destId="{49121B8D-514C-47E6-B32A-55C28D5BB3DA}" srcOrd="0" destOrd="0" parTransId="{2D9B38BA-7F59-4237-A524-825BA199E234}" sibTransId="{C851D9F1-CB92-41F1-B425-7E73708474A8}"/>
    <dgm:cxn modelId="{633E3747-635D-4A87-9B98-CAC928A4071E}" srcId="{D3F9E8DF-A2E6-45C9-BEDE-555DDA3D289E}" destId="{261E3C09-2D85-4597-A365-2C8E8E48ECF0}" srcOrd="5" destOrd="0" parTransId="{40D3F09E-4A68-4842-8A3F-9C221A45875C}" sibTransId="{00EA8D70-07A5-48CD-B4B0-23ADC57D946D}"/>
    <dgm:cxn modelId="{E8D8CBD5-BDE3-4CF5-9F49-4A2DC70361EA}" type="presOf" srcId="{40C23F71-ADBB-4A3D-A9DF-08332B5B3617}" destId="{8B120045-687D-4531-87D8-B6EC8841F5F6}" srcOrd="0" destOrd="0" presId="urn:microsoft.com/office/officeart/2005/8/layout/radial4"/>
    <dgm:cxn modelId="{1727609A-7E4A-419D-B35F-913269B53E53}" srcId="{49121B8D-514C-47E6-B32A-55C28D5BB3DA}" destId="{50810C4A-33AA-448C-A407-67200BD3836E}" srcOrd="1" destOrd="0" parTransId="{DB9367E2-0DA8-4902-BF19-085C1C304F2C}" sibTransId="{BD1EC722-BA6B-4F0A-8DF9-409F40F828F5}"/>
    <dgm:cxn modelId="{8D740C3F-08D7-412B-8382-44A289E05FE5}" srcId="{D3F9E8DF-A2E6-45C9-BEDE-555DDA3D289E}" destId="{755B0B03-BF2F-4AF7-867F-CC04A3F788A4}" srcOrd="2" destOrd="0" parTransId="{96F765F7-97A8-40A2-9FA7-8ACAD82373CF}" sibTransId="{2491BD07-C996-40EC-8742-D1DC29C49D3A}"/>
    <dgm:cxn modelId="{88A61941-9AA2-47E3-B853-6C0DE56EF38E}" type="presOf" srcId="{93955072-AD1A-45D7-867B-9D3D1E6978C5}" destId="{920403C1-BFB4-4113-9340-E0DA317D75BB}" srcOrd="0" destOrd="0" presId="urn:microsoft.com/office/officeart/2005/8/layout/radial4"/>
    <dgm:cxn modelId="{B555F7D1-587B-47DB-BDFF-1A61271B63E9}" srcId="{D3F9E8DF-A2E6-45C9-BEDE-555DDA3D289E}" destId="{BF63AEF0-F7F7-479C-A393-E87FE035224B}" srcOrd="1" destOrd="0" parTransId="{10759D8F-9AC0-4DC1-93DF-C1572968056C}" sibTransId="{CF117143-44D2-4C3F-AB08-385889428FD1}"/>
    <dgm:cxn modelId="{2692028F-DC51-4DAD-BC56-0267F223EB85}" srcId="{D3F9E8DF-A2E6-45C9-BEDE-555DDA3D289E}" destId="{2E5C5AFB-4786-4BF1-A5E1-268909AD613F}" srcOrd="4" destOrd="0" parTransId="{05048B82-7C34-413A-B513-CEFDD40FD0E7}" sibTransId="{6E51D52E-D4BF-45B0-932D-605847C1B625}"/>
    <dgm:cxn modelId="{708FB9D2-D31A-413B-ABAB-C18E13465C4B}" type="presOf" srcId="{3EFE975C-1353-4AC3-A3FA-A1D918AB6D25}" destId="{D23165EB-2C5B-49F5-B98B-68F248EF9150}" srcOrd="0" destOrd="0" presId="urn:microsoft.com/office/officeart/2005/8/layout/radial4"/>
    <dgm:cxn modelId="{75690B3D-0F02-4E87-A483-859AEBCA114B}" type="presOf" srcId="{50810C4A-33AA-448C-A407-67200BD3836E}" destId="{4E96143E-F7BF-4A85-808A-C8366797C88C}" srcOrd="0" destOrd="0" presId="urn:microsoft.com/office/officeart/2005/8/layout/radial4"/>
    <dgm:cxn modelId="{C5F82623-177F-4F7D-B8A9-79E418CF078F}" type="presParOf" srcId="{31A021F7-1C01-4B47-A1E4-E918ADAED1A9}" destId="{6D3820E5-08E0-43D0-A11D-F64181530212}" srcOrd="0" destOrd="0" presId="urn:microsoft.com/office/officeart/2005/8/layout/radial4"/>
    <dgm:cxn modelId="{011BFC23-7E1C-4EDD-9668-036AC6B51225}" type="presParOf" srcId="{31A021F7-1C01-4B47-A1E4-E918ADAED1A9}" destId="{920403C1-BFB4-4113-9340-E0DA317D75BB}" srcOrd="1" destOrd="0" presId="urn:microsoft.com/office/officeart/2005/8/layout/radial4"/>
    <dgm:cxn modelId="{2D269436-2B34-4591-8DEA-C0F678E34177}" type="presParOf" srcId="{31A021F7-1C01-4B47-A1E4-E918ADAED1A9}" destId="{8B120045-687D-4531-87D8-B6EC8841F5F6}" srcOrd="2" destOrd="0" presId="urn:microsoft.com/office/officeart/2005/8/layout/radial4"/>
    <dgm:cxn modelId="{B717D5E8-D9CB-400A-AEA8-3458DA89DF1C}" type="presParOf" srcId="{31A021F7-1C01-4B47-A1E4-E918ADAED1A9}" destId="{65D2E0B1-4685-41E9-A64E-74BF4B06C311}" srcOrd="3" destOrd="0" presId="urn:microsoft.com/office/officeart/2005/8/layout/radial4"/>
    <dgm:cxn modelId="{DACDB025-66B2-47EC-A9E1-562B9B785DD0}" type="presParOf" srcId="{31A021F7-1C01-4B47-A1E4-E918ADAED1A9}" destId="{4E96143E-F7BF-4A85-808A-C8366797C88C}" srcOrd="4" destOrd="0" presId="urn:microsoft.com/office/officeart/2005/8/layout/radial4"/>
    <dgm:cxn modelId="{A4428252-C518-4333-926E-E417F821625F}" type="presParOf" srcId="{31A021F7-1C01-4B47-A1E4-E918ADAED1A9}" destId="{D23165EB-2C5B-49F5-B98B-68F248EF9150}" srcOrd="5" destOrd="0" presId="urn:microsoft.com/office/officeart/2005/8/layout/radial4"/>
    <dgm:cxn modelId="{494FBF01-9376-4F12-9743-EAB72122E076}" type="presParOf" srcId="{31A021F7-1C01-4B47-A1E4-E918ADAED1A9}" destId="{F5CC676F-A3F3-438B-813C-20CACB01CD1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820E5-08E0-43D0-A11D-F64181530212}">
      <dsp:nvSpPr>
        <dsp:cNvPr id="0" name=""/>
        <dsp:cNvSpPr/>
      </dsp:nvSpPr>
      <dsp:spPr>
        <a:xfrm>
          <a:off x="3179686" y="1305010"/>
          <a:ext cx="2042936" cy="1480886"/>
        </a:xfrm>
        <a:prstGeom prst="ellipse">
          <a:avLst/>
        </a:prstGeom>
        <a:solidFill>
          <a:srgbClr val="006666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Всего-83 </a:t>
          </a:r>
          <a:r>
            <a:rPr lang="ru-RU" sz="16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(на сумму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9 796 741,04тг</a:t>
          </a:r>
          <a:r>
            <a:rPr lang="ru-RU" sz="14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24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478867" y="1521881"/>
        <a:ext cx="1444574" cy="1047144"/>
      </dsp:txXfrm>
    </dsp:sp>
    <dsp:sp modelId="{920403C1-BFB4-4113-9340-E0DA317D75BB}">
      <dsp:nvSpPr>
        <dsp:cNvPr id="0" name=""/>
        <dsp:cNvSpPr/>
      </dsp:nvSpPr>
      <dsp:spPr>
        <a:xfrm rot="10799574">
          <a:off x="1851526" y="1756730"/>
          <a:ext cx="1379290" cy="621808"/>
        </a:xfrm>
        <a:prstGeom prst="leftArrow">
          <a:avLst>
            <a:gd name="adj1" fmla="val 60000"/>
            <a:gd name="adj2" fmla="val 50000"/>
          </a:avLst>
        </a:prstGeom>
        <a:solidFill>
          <a:srgbClr val="00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20045-687D-4531-87D8-B6EC8841F5F6}">
      <dsp:nvSpPr>
        <dsp:cNvPr id="0" name=""/>
        <dsp:cNvSpPr/>
      </dsp:nvSpPr>
      <dsp:spPr>
        <a:xfrm>
          <a:off x="648078" y="1521131"/>
          <a:ext cx="2144535" cy="991412"/>
        </a:xfrm>
        <a:prstGeom prst="roundRect">
          <a:avLst>
            <a:gd name="adj" fmla="val 10000"/>
          </a:avLst>
        </a:prstGeom>
        <a:solidFill>
          <a:srgbClr val="006666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личном анамнезе болезни системы кровообращения - </a:t>
          </a:r>
          <a:r>
            <a:rPr lang="ru-RU" sz="1600" b="1" i="0" u="none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18</a:t>
          </a:r>
          <a:endParaRPr lang="ru-RU" sz="16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77115" y="1550168"/>
        <a:ext cx="2086461" cy="933338"/>
      </dsp:txXfrm>
    </dsp:sp>
    <dsp:sp modelId="{65D2E0B1-4685-41E9-A64E-74BF4B06C311}">
      <dsp:nvSpPr>
        <dsp:cNvPr id="0" name=""/>
        <dsp:cNvSpPr/>
      </dsp:nvSpPr>
      <dsp:spPr>
        <a:xfrm rot="16240571">
          <a:off x="3868264" y="652054"/>
          <a:ext cx="726810" cy="621808"/>
        </a:xfrm>
        <a:prstGeom prst="leftArrow">
          <a:avLst>
            <a:gd name="adj1" fmla="val 60000"/>
            <a:gd name="adj2" fmla="val 50000"/>
          </a:avLst>
        </a:prstGeom>
        <a:solidFill>
          <a:srgbClr val="00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6143E-F7BF-4A85-808A-C8366797C88C}">
      <dsp:nvSpPr>
        <dsp:cNvPr id="0" name=""/>
        <dsp:cNvSpPr/>
      </dsp:nvSpPr>
      <dsp:spPr>
        <a:xfrm>
          <a:off x="2881753" y="198890"/>
          <a:ext cx="2662875" cy="674090"/>
        </a:xfrm>
        <a:prstGeom prst="roundRect">
          <a:avLst>
            <a:gd name="adj" fmla="val 10000"/>
          </a:avLst>
        </a:prstGeom>
        <a:solidFill>
          <a:srgbClr val="006666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Наличие ортопедических имплантатов суставов - </a:t>
          </a:r>
          <a:r>
            <a:rPr lang="ru-RU" sz="1600" b="1" i="0" u="none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40</a:t>
          </a:r>
          <a:endParaRPr lang="ru-RU" sz="16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901496" y="218633"/>
        <a:ext cx="2623389" cy="634604"/>
      </dsp:txXfrm>
    </dsp:sp>
    <dsp:sp modelId="{D23165EB-2C5B-49F5-B98B-68F248EF9150}">
      <dsp:nvSpPr>
        <dsp:cNvPr id="0" name=""/>
        <dsp:cNvSpPr/>
      </dsp:nvSpPr>
      <dsp:spPr>
        <a:xfrm rot="64564">
          <a:off x="5187319" y="1750479"/>
          <a:ext cx="1432832" cy="621808"/>
        </a:xfrm>
        <a:prstGeom prst="leftArrow">
          <a:avLst>
            <a:gd name="adj1" fmla="val 60000"/>
            <a:gd name="adj2" fmla="val 50000"/>
          </a:avLst>
        </a:prstGeom>
        <a:solidFill>
          <a:srgbClr val="00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C676F-A3F3-438B-813C-20CACB01CD1E}">
      <dsp:nvSpPr>
        <dsp:cNvPr id="0" name=""/>
        <dsp:cNvSpPr/>
      </dsp:nvSpPr>
      <dsp:spPr>
        <a:xfrm>
          <a:off x="5628208" y="1494067"/>
          <a:ext cx="2220666" cy="1035087"/>
        </a:xfrm>
        <a:prstGeom prst="roundRect">
          <a:avLst/>
        </a:prstGeom>
        <a:solidFill>
          <a:srgbClr val="006666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Состояние выздоровления после хирургического вмешательства - </a:t>
          </a:r>
          <a:r>
            <a:rPr lang="ru-RU" sz="1600" b="1" i="0" u="none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13</a:t>
          </a:r>
          <a:endParaRPr lang="ru-RU" sz="16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678737" y="1544596"/>
        <a:ext cx="2119608" cy="934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0.85622</cdr:x>
      <cdr:y>0.60376</cdr:y>
    </cdr:from>
    <cdr:to>
      <cdr:x>0.95981</cdr:x>
      <cdr:y>0.83501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E46848DA-AA02-486C-A96D-383762D15F9B}"/>
            </a:ext>
          </a:extLst>
        </cdr:cNvPr>
        <cdr:cNvSpPr txBox="1"/>
      </cdr:nvSpPr>
      <cdr:spPr>
        <a:xfrm xmlns:a="http://schemas.openxmlformats.org/drawingml/2006/main">
          <a:off x="7558459" y="23874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0.07232</cdr:x>
      <cdr:y>0.91906</cdr:y>
    </cdr:from>
    <cdr:to>
      <cdr:x>0.71196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90352" y="3494975"/>
          <a:ext cx="52213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rgbClr val="002060"/>
              </a:solidFill>
              <a:latin typeface="Georgia" pitchFamily="18" charset="0"/>
            </a:rPr>
            <a:t>Отмечается снижение перинатальной смертности на </a:t>
          </a:r>
          <a:r>
            <a:rPr lang="en-US" sz="1400" dirty="0" smtClean="0">
              <a:solidFill>
                <a:srgbClr val="002060"/>
              </a:solidFill>
              <a:latin typeface="Georgia" pitchFamily="18" charset="0"/>
            </a:rPr>
            <a:t>6</a:t>
          </a:r>
          <a:r>
            <a:rPr lang="ru-RU" sz="1400" dirty="0" smtClean="0">
              <a:solidFill>
                <a:srgbClr val="002060"/>
              </a:solidFill>
              <a:latin typeface="Georgia" pitchFamily="18" charset="0"/>
            </a:rPr>
            <a:t>,</a:t>
          </a:r>
          <a:r>
            <a:rPr lang="en-US" sz="1400" dirty="0" smtClean="0">
              <a:solidFill>
                <a:srgbClr val="002060"/>
              </a:solidFill>
              <a:latin typeface="Georgia" pitchFamily="18" charset="0"/>
            </a:rPr>
            <a:t>8</a:t>
          </a:r>
          <a:r>
            <a:rPr lang="ru-RU" sz="1400" dirty="0" smtClean="0">
              <a:solidFill>
                <a:srgbClr val="002060"/>
              </a:solidFill>
              <a:latin typeface="Georgia" pitchFamily="18" charset="0"/>
            </a:rPr>
            <a:t>%.</a:t>
          </a:r>
          <a:endParaRPr lang="ru-RU" sz="1400" dirty="0">
            <a:solidFill>
              <a:srgbClr val="002060"/>
            </a:solidFill>
            <a:latin typeface="Georgia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0.1157</cdr:x>
      <cdr:y>0.19231</cdr:y>
    </cdr:from>
    <cdr:to>
      <cdr:x>0.22065</cdr:x>
      <cdr:y>0.35511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E19AEDD-3FAE-4F7F-8CCE-0D4575407C7C}"/>
            </a:ext>
          </a:extLst>
        </cdr:cNvPr>
        <cdr:cNvSpPr txBox="1"/>
      </cdr:nvSpPr>
      <cdr:spPr>
        <a:xfrm xmlns:a="http://schemas.openxmlformats.org/drawingml/2006/main">
          <a:off x="1008112" y="1080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0.44753</cdr:x>
      <cdr:y>0.4186</cdr:y>
    </cdr:from>
    <cdr:to>
      <cdr:x>0.55247</cdr:x>
      <cdr:y>0.5814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75BD4378-C3A5-4BF4-BAC4-30D5CCFAFC2E}"/>
            </a:ext>
          </a:extLst>
        </cdr:cNvPr>
        <cdr:cNvSpPr txBox="1"/>
      </cdr:nvSpPr>
      <cdr:spPr>
        <a:xfrm xmlns:a="http://schemas.openxmlformats.org/drawingml/2006/main">
          <a:off x="3899284" y="2351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0.07438</cdr:x>
      <cdr:y>0.20513</cdr:y>
    </cdr:from>
    <cdr:to>
      <cdr:x>0.17933</cdr:x>
      <cdr:y>0.36793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43FEA020-5E9C-4104-965C-049E1759C809}"/>
            </a:ext>
          </a:extLst>
        </cdr:cNvPr>
        <cdr:cNvSpPr txBox="1"/>
      </cdr:nvSpPr>
      <cdr:spPr>
        <a:xfrm xmlns:a="http://schemas.openxmlformats.org/drawingml/2006/main">
          <a:off x="648072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0.28738</cdr:x>
      <cdr:y>0.16208</cdr:y>
    </cdr:from>
    <cdr:to>
      <cdr:x>0.38738</cdr:x>
      <cdr:y>0.34554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27784" y="8078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0.59434</cdr:x>
      <cdr:y>0.14286</cdr:y>
    </cdr:from>
    <cdr:to>
      <cdr:x>1</cdr:x>
      <cdr:y>0.30314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4536504" y="576064"/>
          <a:ext cx="309634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Охват – 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61,0% 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(городской показатель 60%)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0.23179</cdr:x>
      <cdr:y>0.66667</cdr:y>
    </cdr:from>
    <cdr:to>
      <cdr:x>0.31588</cdr:x>
      <cdr:y>0.82344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38884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0968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f9e629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4496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4796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99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399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3980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172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172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6606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6606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0680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61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f9e629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9322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606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97d8c9b7f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97d8c9b7f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109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366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246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492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415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068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755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755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654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f9e629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9322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97d8c9b7f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97d8c9b7f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442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897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313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359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273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611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331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7266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4777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726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8918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97d8c9b7f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97d8c9b7f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88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693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65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321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1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79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744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016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9514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425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88692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872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191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9401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730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2" hasCustomPrompt="1"/>
          </p:nvPr>
        </p:nvSpPr>
        <p:spPr>
          <a:xfrm>
            <a:off x="1505375" y="14046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3" hasCustomPrompt="1"/>
          </p:nvPr>
        </p:nvSpPr>
        <p:spPr>
          <a:xfrm>
            <a:off x="1505375" y="32190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50" y="14046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5" hasCustomPrompt="1"/>
          </p:nvPr>
        </p:nvSpPr>
        <p:spPr>
          <a:xfrm>
            <a:off x="4204650" y="32190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6" hasCustomPrompt="1"/>
          </p:nvPr>
        </p:nvSpPr>
        <p:spPr>
          <a:xfrm>
            <a:off x="6903925" y="14046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7" hasCustomPrompt="1"/>
          </p:nvPr>
        </p:nvSpPr>
        <p:spPr>
          <a:xfrm>
            <a:off x="6903925" y="32190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1"/>
          </p:nvPr>
        </p:nvSpPr>
        <p:spPr>
          <a:xfrm>
            <a:off x="719975" y="2004075"/>
            <a:ext cx="2305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8"/>
          </p:nvPr>
        </p:nvSpPr>
        <p:spPr>
          <a:xfrm>
            <a:off x="3419250" y="2004075"/>
            <a:ext cx="2305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9"/>
          </p:nvPr>
        </p:nvSpPr>
        <p:spPr>
          <a:xfrm>
            <a:off x="6118525" y="2004075"/>
            <a:ext cx="2305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3"/>
          </p:nvPr>
        </p:nvSpPr>
        <p:spPr>
          <a:xfrm>
            <a:off x="719975" y="3837600"/>
            <a:ext cx="2305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4"/>
          </p:nvPr>
        </p:nvSpPr>
        <p:spPr>
          <a:xfrm>
            <a:off x="3419250" y="3837600"/>
            <a:ext cx="2305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5"/>
          </p:nvPr>
        </p:nvSpPr>
        <p:spPr>
          <a:xfrm>
            <a:off x="6118525" y="3837600"/>
            <a:ext cx="2305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303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351975" y="2289175"/>
            <a:ext cx="3882600" cy="17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5768575" y="1364225"/>
            <a:ext cx="10494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>
            <a:spLocks noGrp="1"/>
          </p:cNvSpPr>
          <p:nvPr>
            <p:ph type="pic" idx="3"/>
          </p:nvPr>
        </p:nvSpPr>
        <p:spPr>
          <a:xfrm>
            <a:off x="0" y="-6"/>
            <a:ext cx="3429000" cy="51435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04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6158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07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720000" y="1764200"/>
            <a:ext cx="4070400" cy="16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7"/>
          <p:cNvSpPr>
            <a:spLocks noGrp="1"/>
          </p:cNvSpPr>
          <p:nvPr>
            <p:ph type="pic" idx="2"/>
          </p:nvPr>
        </p:nvSpPr>
        <p:spPr>
          <a:xfrm>
            <a:off x="5700100" y="0"/>
            <a:ext cx="3444000" cy="25830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7"/>
          <p:cNvSpPr>
            <a:spLocks noGrp="1"/>
          </p:cNvSpPr>
          <p:nvPr>
            <p:ph type="pic" idx="3"/>
          </p:nvPr>
        </p:nvSpPr>
        <p:spPr>
          <a:xfrm>
            <a:off x="5700125" y="2560500"/>
            <a:ext cx="3444000" cy="25830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5864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841175"/>
            <a:ext cx="6576000" cy="8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5" name="Google Shape;175;p11"/>
          <p:cNvSpPr txBox="1">
            <a:spLocks noGrp="1"/>
          </p:cNvSpPr>
          <p:nvPr>
            <p:ph type="subTitle" idx="1"/>
          </p:nvPr>
        </p:nvSpPr>
        <p:spPr>
          <a:xfrm>
            <a:off x="1284000" y="25889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330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1"/>
          </p:nvPr>
        </p:nvSpPr>
        <p:spPr>
          <a:xfrm>
            <a:off x="4923136" y="2678925"/>
            <a:ext cx="2505600" cy="15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2"/>
          </p:nvPr>
        </p:nvSpPr>
        <p:spPr>
          <a:xfrm>
            <a:off x="1715275" y="2678925"/>
            <a:ext cx="2505600" cy="15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3"/>
          </p:nvPr>
        </p:nvSpPr>
        <p:spPr>
          <a:xfrm>
            <a:off x="1715263" y="2457690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4"/>
          </p:nvPr>
        </p:nvSpPr>
        <p:spPr>
          <a:xfrm>
            <a:off x="4923137" y="2457690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012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>
            <a:spLocks noGrp="1"/>
          </p:cNvSpPr>
          <p:nvPr>
            <p:ph type="title" hasCustomPrompt="1"/>
          </p:nvPr>
        </p:nvSpPr>
        <p:spPr>
          <a:xfrm>
            <a:off x="1164416" y="2146341"/>
            <a:ext cx="33762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17"/>
          <p:cNvSpPr txBox="1">
            <a:spLocks noGrp="1"/>
          </p:cNvSpPr>
          <p:nvPr>
            <p:ph type="subTitle" idx="1"/>
          </p:nvPr>
        </p:nvSpPr>
        <p:spPr>
          <a:xfrm>
            <a:off x="1164416" y="2550759"/>
            <a:ext cx="3376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title" idx="2" hasCustomPrompt="1"/>
          </p:nvPr>
        </p:nvSpPr>
        <p:spPr>
          <a:xfrm>
            <a:off x="1164416" y="3364108"/>
            <a:ext cx="33762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4" name="Google Shape;284;p17"/>
          <p:cNvSpPr txBox="1">
            <a:spLocks noGrp="1"/>
          </p:cNvSpPr>
          <p:nvPr>
            <p:ph type="subTitle" idx="3"/>
          </p:nvPr>
        </p:nvSpPr>
        <p:spPr>
          <a:xfrm>
            <a:off x="1164416" y="3768525"/>
            <a:ext cx="3376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title" idx="4" hasCustomPrompt="1"/>
          </p:nvPr>
        </p:nvSpPr>
        <p:spPr>
          <a:xfrm>
            <a:off x="1164416" y="928575"/>
            <a:ext cx="33762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5"/>
          </p:nvPr>
        </p:nvSpPr>
        <p:spPr>
          <a:xfrm>
            <a:off x="1164416" y="1332992"/>
            <a:ext cx="3376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7"/>
          <p:cNvSpPr>
            <a:spLocks noGrp="1"/>
          </p:cNvSpPr>
          <p:nvPr>
            <p:ph type="pic" idx="6"/>
          </p:nvPr>
        </p:nvSpPr>
        <p:spPr>
          <a:xfrm>
            <a:off x="5716050" y="25"/>
            <a:ext cx="3427800" cy="51435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660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096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407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0886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040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007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548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053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118"/>
            <a:ext cx="1767506" cy="5139822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9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77;p29"/>
          <p:cNvSpPr txBox="1">
            <a:spLocks/>
          </p:cNvSpPr>
          <p:nvPr/>
        </p:nvSpPr>
        <p:spPr>
          <a:xfrm>
            <a:off x="1202866" y="188535"/>
            <a:ext cx="6696744" cy="13039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 sz="27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2pPr>
            <a:lvl3pPr lvl="2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3pPr>
            <a:lvl4pPr lvl="3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4pPr>
            <a:lvl5pPr lvl="4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5pPr>
            <a:lvl6pPr lvl="5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6pPr>
            <a:lvl7pPr lvl="6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7pPr>
            <a:lvl8pPr lvl="7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8pPr>
            <a:lvl9pPr lvl="8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20000"/>
              </a:spcBef>
              <a:buClrTx/>
              <a:buFontTx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КГП на ПХВ 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«Городская поликлиника №1» 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Управления общественного здравоохранения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г.Алматы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oogle Shape;477;p29"/>
          <p:cNvSpPr txBox="1">
            <a:spLocks/>
          </p:cNvSpPr>
          <p:nvPr/>
        </p:nvSpPr>
        <p:spPr>
          <a:xfrm>
            <a:off x="1196907" y="1707654"/>
            <a:ext cx="6705178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anga"/>
              <a:buNone/>
              <a:defRPr sz="6000" b="1" i="0" u="none" strike="noStrike" cap="none">
                <a:solidFill>
                  <a:schemeClr val="dk1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"/>
              <a:buNone/>
              <a:defRPr sz="5200" b="0" i="0" u="none" strike="noStrike" cap="none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"/>
              <a:buNone/>
              <a:defRPr sz="5200" b="0" i="0" u="none" strike="noStrike" cap="none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"/>
              <a:buNone/>
              <a:defRPr sz="5200" b="0" i="0" u="none" strike="noStrike" cap="none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"/>
              <a:buNone/>
              <a:defRPr sz="5200" b="0" i="0" u="none" strike="noStrike" cap="none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"/>
              <a:buNone/>
              <a:defRPr sz="5200" b="0" i="0" u="none" strike="noStrike" cap="none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"/>
              <a:buNone/>
              <a:defRPr sz="5200" b="0" i="0" u="none" strike="noStrike" cap="none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"/>
              <a:buNone/>
              <a:defRPr sz="5200" b="0" i="0" u="none" strike="noStrike" cap="none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"/>
              <a:buNone/>
              <a:defRPr sz="5200" b="0" i="0" u="none" strike="noStrike" cap="none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ru-RU" sz="3100" kern="1200" dirty="0" smtClean="0">
                <a:solidFill>
                  <a:srgbClr val="3366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ОТЧЕТ</a:t>
            </a:r>
            <a:br>
              <a:rPr lang="ru-RU" sz="3100" kern="1200" dirty="0" smtClean="0">
                <a:solidFill>
                  <a:srgbClr val="3366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kern="1200" dirty="0" smtClean="0">
                <a:solidFill>
                  <a:srgbClr val="3366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12 месяцев 2023 года</a:t>
            </a:r>
            <a:endParaRPr lang="ru-RU" sz="3100" kern="1200" dirty="0">
              <a:solidFill>
                <a:srgbClr val="3366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36383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r">
              <a:buNone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Директор:</a:t>
            </a:r>
          </a:p>
          <a:p>
            <a:pPr marL="0" indent="0" algn="r">
              <a:buNone/>
            </a:pP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Немтина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</a:t>
            </a:r>
          </a:p>
        </p:txBody>
      </p:sp>
      <p:sp>
        <p:nvSpPr>
          <p:cNvPr id="10" name="Google Shape;478;p29"/>
          <p:cNvSpPr txBox="1">
            <a:spLocks/>
          </p:cNvSpPr>
          <p:nvPr/>
        </p:nvSpPr>
        <p:spPr>
          <a:xfrm>
            <a:off x="1812746" y="4322490"/>
            <a:ext cx="5446500" cy="40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457200" lvl="0" indent="-317500" algn="ctr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Wingdings 3" charset="2"/>
              <a:buChar char="●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Wingdings 3" charset="2"/>
              <a:buChar char="○"/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Wingdings 3" charset="2"/>
              <a:buChar char="■"/>
              <a:defRPr sz="105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Wingdings 3" charset="2"/>
              <a:buChar char="●"/>
              <a:defRPr sz="9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Wingdings 3" charset="2"/>
              <a:buChar char="○"/>
              <a:defRPr sz="9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Wingdings 3" charset="2"/>
              <a:buChar char="■"/>
              <a:defRPr sz="9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Wingdings 3" charset="2"/>
              <a:buChar char="●"/>
              <a:defRPr sz="9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Wingdings 3" charset="2"/>
              <a:buChar char="○"/>
              <a:defRPr sz="9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Wingdings 3" charset="2"/>
              <a:buChar char="■"/>
              <a:defRPr sz="9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- 2024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8"/>
          <p:cNvGraphicFramePr/>
          <p:nvPr>
            <p:extLst>
              <p:ext uri="{D42A27DB-BD31-4B8C-83A1-F6EECF244321}">
                <p14:modId xmlns:p14="http://schemas.microsoft.com/office/powerpoint/2010/main" val="664693431"/>
              </p:ext>
            </p:extLst>
          </p:nvPr>
        </p:nvGraphicFramePr>
        <p:xfrm>
          <a:off x="352353" y="925277"/>
          <a:ext cx="8397571" cy="406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7" name="Google Shape;527;p32"/>
          <p:cNvSpPr/>
          <p:nvPr/>
        </p:nvSpPr>
        <p:spPr>
          <a:xfrm>
            <a:off x="500657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20" y="723"/>
                </a:lnTo>
                <a:lnTo>
                  <a:pt x="2116" y="1290"/>
                </a:lnTo>
                <a:lnTo>
                  <a:pt x="2065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42" y="2374"/>
                </a:lnTo>
                <a:lnTo>
                  <a:pt x="1136" y="2452"/>
                </a:lnTo>
                <a:lnTo>
                  <a:pt x="904" y="2503"/>
                </a:lnTo>
                <a:lnTo>
                  <a:pt x="646" y="2555"/>
                </a:lnTo>
                <a:lnTo>
                  <a:pt x="1" y="2658"/>
                </a:lnTo>
                <a:lnTo>
                  <a:pt x="646" y="2761"/>
                </a:lnTo>
                <a:lnTo>
                  <a:pt x="904" y="2839"/>
                </a:lnTo>
                <a:lnTo>
                  <a:pt x="1136" y="2890"/>
                </a:lnTo>
                <a:lnTo>
                  <a:pt x="1342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65" y="3819"/>
                </a:lnTo>
                <a:lnTo>
                  <a:pt x="2116" y="4051"/>
                </a:lnTo>
                <a:lnTo>
                  <a:pt x="2220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510" y="2890"/>
                </a:lnTo>
                <a:lnTo>
                  <a:pt x="3716" y="2839"/>
                </a:lnTo>
                <a:lnTo>
                  <a:pt x="4000" y="2761"/>
                </a:lnTo>
                <a:lnTo>
                  <a:pt x="4619" y="2658"/>
                </a:lnTo>
                <a:lnTo>
                  <a:pt x="4000" y="2555"/>
                </a:lnTo>
                <a:lnTo>
                  <a:pt x="3716" y="2503"/>
                </a:lnTo>
                <a:lnTo>
                  <a:pt x="3510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8162888" y="4359968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2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1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8"/>
                </a:lnTo>
                <a:lnTo>
                  <a:pt x="1136" y="2890"/>
                </a:lnTo>
                <a:lnTo>
                  <a:pt x="1316" y="2967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1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7"/>
                </a:lnTo>
                <a:lnTo>
                  <a:pt x="3484" y="2890"/>
                </a:lnTo>
                <a:lnTo>
                  <a:pt x="3716" y="2838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1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2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0" name="Google Shape;530;p32"/>
          <p:cNvSpPr/>
          <p:nvPr/>
        </p:nvSpPr>
        <p:spPr>
          <a:xfrm rot="10800000" flipH="1">
            <a:off x="206554" y="4718318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4" name="Google Shape;534;p32"/>
          <p:cNvSpPr/>
          <p:nvPr/>
        </p:nvSpPr>
        <p:spPr>
          <a:xfrm rot="10800000" flipH="1">
            <a:off x="157866" y="6429443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5" name="Google Shape;535;p32"/>
          <p:cNvGrpSpPr/>
          <p:nvPr/>
        </p:nvGrpSpPr>
        <p:grpSpPr>
          <a:xfrm flipH="1"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36" name="Google Shape;536;p32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32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" name="Google Shape;530;p32"/>
          <p:cNvSpPr/>
          <p:nvPr/>
        </p:nvSpPr>
        <p:spPr>
          <a:xfrm rot="10800000" flipV="1">
            <a:off x="8676897" y="122155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534;p32"/>
          <p:cNvSpPr/>
          <p:nvPr/>
        </p:nvSpPr>
        <p:spPr>
          <a:xfrm rot="10800000" flipV="1">
            <a:off x="8867206" y="-1402668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509;p31"/>
          <p:cNvSpPr txBox="1">
            <a:spLocks noGrp="1"/>
          </p:cNvSpPr>
          <p:nvPr>
            <p:ph type="title"/>
          </p:nvPr>
        </p:nvSpPr>
        <p:spPr>
          <a:xfrm>
            <a:off x="467544" y="194688"/>
            <a:ext cx="7704000" cy="47054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ЖЕНСКАЯ КОНСУЛЬТАЦИЯ</a:t>
            </a:r>
            <a:endParaRPr lang="ru-RU" alt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Google Shape;509;p31"/>
          <p:cNvSpPr txBox="1">
            <a:spLocks/>
          </p:cNvSpPr>
          <p:nvPr/>
        </p:nvSpPr>
        <p:spPr>
          <a:xfrm>
            <a:off x="539552" y="483518"/>
            <a:ext cx="7704000" cy="47054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"/>
              <a:buNone/>
              <a:defRPr sz="3500" b="1" i="0" u="none" strike="noStrike" cap="none">
                <a:solidFill>
                  <a:schemeClr val="dk1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90488" fontAlgn="base">
              <a:spcBef>
                <a:spcPct val="0"/>
              </a:spcBef>
              <a:spcAft>
                <a:spcPct val="0"/>
              </a:spcAft>
              <a:buClr>
                <a:srgbClr val="304B50"/>
              </a:buClr>
            </a:pPr>
            <a:r>
              <a:rPr lang="ru-RU" altLang="ru-RU" sz="200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Взято на учет по беременности по итогам 2022 - 2023 </a:t>
            </a:r>
            <a:r>
              <a:rPr lang="ru-RU" altLang="ru-RU" sz="2000" dirty="0" err="1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00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3"/>
          <p:cNvSpPr/>
          <p:nvPr/>
        </p:nvSpPr>
        <p:spPr>
          <a:xfrm>
            <a:off x="8162888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2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9"/>
                </a:lnTo>
                <a:lnTo>
                  <a:pt x="1136" y="2890"/>
                </a:lnTo>
                <a:lnTo>
                  <a:pt x="1316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484" y="2890"/>
                </a:lnTo>
                <a:lnTo>
                  <a:pt x="3716" y="2839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8" name="Google Shape;548;p33"/>
          <p:cNvSpPr/>
          <p:nvPr/>
        </p:nvSpPr>
        <p:spPr>
          <a:xfrm rot="10800000">
            <a:off x="8663391" y="4718318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D4E4D8">
                  <a:lumMod val="50000"/>
                </a:srgbClr>
              </a:solidFill>
            </a:endParaRPr>
          </a:p>
        </p:txBody>
      </p:sp>
      <p:sp>
        <p:nvSpPr>
          <p:cNvPr id="552" name="Google Shape;552;p33"/>
          <p:cNvSpPr/>
          <p:nvPr/>
        </p:nvSpPr>
        <p:spPr>
          <a:xfrm rot="10800000">
            <a:off x="8853700" y="6429443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D4E4D8">
                  <a:lumMod val="50000"/>
                </a:srgbClr>
              </a:solidFill>
            </a:endParaRPr>
          </a:p>
        </p:txBody>
      </p:sp>
      <p:grpSp>
        <p:nvGrpSpPr>
          <p:cNvPr id="553" name="Google Shape;553;p33"/>
          <p:cNvGrpSpPr/>
          <p:nvPr/>
        </p:nvGrpSpPr>
        <p:grpSpPr>
          <a:xfrm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54" name="Google Shape;554;p33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3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548;p33"/>
          <p:cNvSpPr/>
          <p:nvPr/>
        </p:nvSpPr>
        <p:spPr>
          <a:xfrm rot="10800000" flipH="1" flipV="1">
            <a:off x="204188" y="111221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Google Shape;552;p33"/>
          <p:cNvSpPr/>
          <p:nvPr/>
        </p:nvSpPr>
        <p:spPr>
          <a:xfrm rot="10800000" flipH="1" flipV="1">
            <a:off x="149587" y="-1416062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509;p31"/>
          <p:cNvSpPr txBox="1">
            <a:spLocks noGrp="1"/>
          </p:cNvSpPr>
          <p:nvPr>
            <p:ph type="title"/>
          </p:nvPr>
        </p:nvSpPr>
        <p:spPr>
          <a:xfrm>
            <a:off x="556470" y="463629"/>
            <a:ext cx="7704000" cy="47054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b="1" kern="1200" spc="-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Показатели «Беременность и </a:t>
            </a:r>
            <a:r>
              <a:rPr lang="ru-RU" sz="2000" b="1" kern="1200" spc="-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роды</a:t>
            </a:r>
            <a:r>
              <a:rPr lang="ru-RU" sz="2000" b="1" kern="1200" spc="-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» </a:t>
            </a:r>
            <a:r>
              <a:rPr lang="ru-RU" sz="2000" b="1" kern="1200" spc="-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000" b="1" kern="1200" spc="-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000" b="1" kern="1200" spc="-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по </a:t>
            </a:r>
            <a:r>
              <a:rPr lang="ru-RU" sz="2000" b="1" kern="1200" spc="-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итогам </a:t>
            </a:r>
            <a:r>
              <a:rPr lang="ru-RU" sz="2000" b="1" kern="1200" spc="-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2022-2023 </a:t>
            </a:r>
            <a:r>
              <a:rPr lang="ru-RU" sz="2000" b="1" kern="1200" spc="-1" dirty="0" err="1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г.г</a:t>
            </a:r>
            <a:r>
              <a:rPr lang="ru-RU" sz="2000" b="1" kern="1200" spc="-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 </a:t>
            </a:r>
            <a:r>
              <a:rPr lang="ru-RU" sz="1800" b="1" kern="1200" spc="-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kern="1200" spc="-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277098441"/>
              </p:ext>
            </p:extLst>
          </p:nvPr>
        </p:nvGraphicFramePr>
        <p:xfrm>
          <a:off x="539552" y="931958"/>
          <a:ext cx="8123839" cy="387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84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2"/>
          <p:cNvSpPr/>
          <p:nvPr/>
        </p:nvSpPr>
        <p:spPr>
          <a:xfrm>
            <a:off x="500657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20" y="723"/>
                </a:lnTo>
                <a:lnTo>
                  <a:pt x="2116" y="1290"/>
                </a:lnTo>
                <a:lnTo>
                  <a:pt x="2065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42" y="2374"/>
                </a:lnTo>
                <a:lnTo>
                  <a:pt x="1136" y="2452"/>
                </a:lnTo>
                <a:lnTo>
                  <a:pt x="904" y="2503"/>
                </a:lnTo>
                <a:lnTo>
                  <a:pt x="646" y="2555"/>
                </a:lnTo>
                <a:lnTo>
                  <a:pt x="1" y="2658"/>
                </a:lnTo>
                <a:lnTo>
                  <a:pt x="646" y="2761"/>
                </a:lnTo>
                <a:lnTo>
                  <a:pt x="904" y="2839"/>
                </a:lnTo>
                <a:lnTo>
                  <a:pt x="1136" y="2890"/>
                </a:lnTo>
                <a:lnTo>
                  <a:pt x="1342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65" y="3819"/>
                </a:lnTo>
                <a:lnTo>
                  <a:pt x="2116" y="4051"/>
                </a:lnTo>
                <a:lnTo>
                  <a:pt x="2220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510" y="2890"/>
                </a:lnTo>
                <a:lnTo>
                  <a:pt x="3716" y="2839"/>
                </a:lnTo>
                <a:lnTo>
                  <a:pt x="4000" y="2761"/>
                </a:lnTo>
                <a:lnTo>
                  <a:pt x="4619" y="2658"/>
                </a:lnTo>
                <a:lnTo>
                  <a:pt x="4000" y="2555"/>
                </a:lnTo>
                <a:lnTo>
                  <a:pt x="3716" y="2503"/>
                </a:lnTo>
                <a:lnTo>
                  <a:pt x="3510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8162888" y="4359968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2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1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8"/>
                </a:lnTo>
                <a:lnTo>
                  <a:pt x="1136" y="2890"/>
                </a:lnTo>
                <a:lnTo>
                  <a:pt x="1316" y="2967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1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7"/>
                </a:lnTo>
                <a:lnTo>
                  <a:pt x="3484" y="2890"/>
                </a:lnTo>
                <a:lnTo>
                  <a:pt x="3716" y="2838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1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2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0" name="Google Shape;530;p32"/>
          <p:cNvSpPr/>
          <p:nvPr/>
        </p:nvSpPr>
        <p:spPr>
          <a:xfrm rot="10800000" flipH="1">
            <a:off x="206554" y="4718318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4" name="Google Shape;534;p32"/>
          <p:cNvSpPr/>
          <p:nvPr/>
        </p:nvSpPr>
        <p:spPr>
          <a:xfrm rot="10800000" flipH="1">
            <a:off x="157866" y="6429443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5" name="Google Shape;535;p32"/>
          <p:cNvGrpSpPr/>
          <p:nvPr/>
        </p:nvGrpSpPr>
        <p:grpSpPr>
          <a:xfrm flipH="1"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36" name="Google Shape;536;p32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32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" name="Google Shape;530;p32"/>
          <p:cNvSpPr/>
          <p:nvPr/>
        </p:nvSpPr>
        <p:spPr>
          <a:xfrm rot="10800000" flipV="1">
            <a:off x="8676897" y="122155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534;p32"/>
          <p:cNvSpPr/>
          <p:nvPr/>
        </p:nvSpPr>
        <p:spPr>
          <a:xfrm rot="10800000" flipV="1">
            <a:off x="8867206" y="-1402668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509;p31"/>
          <p:cNvSpPr txBox="1">
            <a:spLocks noGrp="1"/>
          </p:cNvSpPr>
          <p:nvPr>
            <p:ph type="title"/>
          </p:nvPr>
        </p:nvSpPr>
        <p:spPr>
          <a:xfrm>
            <a:off x="1337699" y="202401"/>
            <a:ext cx="6825189" cy="66336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Перинатальная </a:t>
            </a: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смертность </a:t>
            </a:r>
            <a:b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итогам 2022 - 2023 </a:t>
            </a:r>
            <a:r>
              <a:rPr lang="ru-RU" altLang="ru-RU" sz="2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Содержимое 3"/>
          <p:cNvGraphicFramePr/>
          <p:nvPr>
            <p:extLst>
              <p:ext uri="{D42A27DB-BD31-4B8C-83A1-F6EECF244321}">
                <p14:modId xmlns:p14="http://schemas.microsoft.com/office/powerpoint/2010/main" val="2128069302"/>
              </p:ext>
            </p:extLst>
          </p:nvPr>
        </p:nvGraphicFramePr>
        <p:xfrm>
          <a:off x="514057" y="915566"/>
          <a:ext cx="8162840" cy="380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8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"/>
          <p:cNvSpPr txBox="1">
            <a:spLocks noGrp="1"/>
          </p:cNvSpPr>
          <p:nvPr>
            <p:ph type="title"/>
          </p:nvPr>
        </p:nvSpPr>
        <p:spPr>
          <a:xfrm>
            <a:off x="755576" y="195486"/>
            <a:ext cx="7704000" cy="68656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b="1" dirty="0" smtClean="0">
                <a:solidFill>
                  <a:srgbClr val="232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ТУБЕРКУЛЁЗ</a:t>
            </a:r>
            <a:br>
              <a:rPr lang="kk-KZ" altLang="ru-RU" sz="2000" b="1" dirty="0" smtClean="0">
                <a:solidFill>
                  <a:srgbClr val="232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000" b="1" dirty="0" smtClean="0">
                <a:solidFill>
                  <a:srgbClr val="232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состоянию </a:t>
            </a:r>
            <a:r>
              <a:rPr lang="ru-RU" altLang="ru-RU" sz="2000" b="1" dirty="0">
                <a:solidFill>
                  <a:srgbClr val="232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месяцев </a:t>
            </a:r>
            <a:r>
              <a:rPr lang="ru-RU" altLang="ru-RU" sz="2000" b="1" dirty="0" smtClean="0">
                <a:solidFill>
                  <a:srgbClr val="232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2022 - </a:t>
            </a:r>
            <a:r>
              <a:rPr lang="kk-KZ" altLang="ru-RU" sz="2000" b="1" dirty="0" smtClean="0">
                <a:solidFill>
                  <a:srgbClr val="232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altLang="ru-RU" sz="2000" b="1" kern="1200" spc="50" dirty="0">
              <a:ln w="19050" cmpd="sng">
                <a:solidFill>
                  <a:srgbClr val="4E67C8">
                    <a:lumMod val="50000"/>
                  </a:srgbClr>
                </a:solidFill>
                <a:prstDash val="solid"/>
              </a:ln>
              <a:solidFill>
                <a:srgbClr val="232A69"/>
              </a:solidFill>
              <a:effectLst>
                <a:glow rad="38100">
                  <a:srgbClr val="4E67C8">
                    <a:alpha val="4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810711"/>
              </p:ext>
            </p:extLst>
          </p:nvPr>
        </p:nvGraphicFramePr>
        <p:xfrm>
          <a:off x="395536" y="1275606"/>
          <a:ext cx="8460511" cy="331651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0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47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24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</a:t>
                      </a:r>
                      <a:endParaRPr lang="ru-RU" sz="1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Пороговое значение</a:t>
                      </a:r>
                      <a:endParaRPr lang="ru-RU" sz="1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91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случаев (1</a:t>
                      </a:r>
                      <a:r>
                        <a:rPr lang="en-US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случаев (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17,6%)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kk-KZ" sz="15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значения показателя отчетного периода по сравнению с предыдущим на </a:t>
                      </a:r>
                      <a:r>
                        <a:rPr kumimoji="0" lang="kk-KZ" sz="15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 </a:t>
                      </a:r>
                      <a:r>
                        <a:rPr kumimoji="0" lang="kk-KZ" sz="15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3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42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бактериоскопическим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методом </a:t>
                      </a:r>
                    </a:p>
                    <a:p>
                      <a:pPr algn="ctr"/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(ВОЗ 5-10%)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 из </a:t>
                      </a:r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 из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ru-RU" sz="15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городского показателя</a:t>
                      </a:r>
                      <a:endParaRPr lang="ru-RU" sz="15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48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запущенных случаев туберкулеза</a:t>
                      </a:r>
                      <a:endParaRPr lang="ru-RU" sz="15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5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3"/>
          <p:cNvSpPr/>
          <p:nvPr/>
        </p:nvSpPr>
        <p:spPr>
          <a:xfrm>
            <a:off x="8361830" y="198861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2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9"/>
                </a:lnTo>
                <a:lnTo>
                  <a:pt x="1136" y="2890"/>
                </a:lnTo>
                <a:lnTo>
                  <a:pt x="1316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484" y="2890"/>
                </a:lnTo>
                <a:lnTo>
                  <a:pt x="3716" y="2839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3"/>
          <p:cNvSpPr/>
          <p:nvPr/>
        </p:nvSpPr>
        <p:spPr>
          <a:xfrm rot="10800000">
            <a:off x="330516" y="4575953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53" name="Google Shape;553;p33"/>
          <p:cNvGrpSpPr/>
          <p:nvPr/>
        </p:nvGrpSpPr>
        <p:grpSpPr>
          <a:xfrm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54" name="Google Shape;554;p33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3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951579633"/>
              </p:ext>
            </p:extLst>
          </p:nvPr>
        </p:nvGraphicFramePr>
        <p:xfrm>
          <a:off x="755576" y="900609"/>
          <a:ext cx="8267855" cy="379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421961" y="285170"/>
            <a:ext cx="8208912" cy="726926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alt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Changa"/>
              </a:rPr>
              <a:t>ОНКОЛОГИЯ по итогам 12 месяцев 2022 – 2023г.г.</a:t>
            </a: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3"/>
          <p:cNvSpPr/>
          <p:nvPr/>
        </p:nvSpPr>
        <p:spPr>
          <a:xfrm>
            <a:off x="8361830" y="198861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2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9"/>
                </a:lnTo>
                <a:lnTo>
                  <a:pt x="1136" y="2890"/>
                </a:lnTo>
                <a:lnTo>
                  <a:pt x="1316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484" y="2890"/>
                </a:lnTo>
                <a:lnTo>
                  <a:pt x="3716" y="2839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3"/>
          <p:cNvSpPr/>
          <p:nvPr/>
        </p:nvSpPr>
        <p:spPr>
          <a:xfrm rot="10800000">
            <a:off x="330516" y="4575953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53" name="Google Shape;553;p33"/>
          <p:cNvGrpSpPr/>
          <p:nvPr/>
        </p:nvGrpSpPr>
        <p:grpSpPr>
          <a:xfrm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54" name="Google Shape;554;p33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3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393169" y="180279"/>
            <a:ext cx="8208912" cy="72008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alt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Changa"/>
              </a:rPr>
              <a:t>ОНКОЛОГИЯ по итогам 12 месяцев 2022 – 2023г.г.</a:t>
            </a: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63688" y="900359"/>
            <a:ext cx="6896626" cy="3675594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indent="266700" algn="l" defTabSz="914400" eaLnBrk="1" fontAlgn="auto" latinLnBrk="0" hangingPunct="1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2023г.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1400" kern="0" noProof="0" dirty="0" smtClean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онкологии из 11 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запущенных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(4 стадии) случаев: </a:t>
            </a:r>
            <a:b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- 1 случай перевод с ГП №16;</a:t>
            </a:r>
            <a:b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- 4 случая  - пациенты прибыли из области, не взятыми на Д-учет в ЭРОБ;</a:t>
            </a:r>
            <a:b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- 1 случай перевод из г. Астана;</a:t>
            </a:r>
            <a:b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- 2 случая - позднее обращение пациентов (были неоднократно приглашены на осмотр, но на осмотры не являлись).</a:t>
            </a:r>
            <a:b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kern="0" cap="none" spc="0" normalizeH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 11 запущенных случаев – 4 визуальной локализации (3-4 стадии)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7,1%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b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- 3 случая – Рак молочной железы</a:t>
            </a:r>
            <a:r>
              <a:rPr kumimoji="0" lang="ru-RU" sz="1400" i="0" u="none" strike="noStrike" kern="0" cap="none" spc="0" normalizeH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(2 случая позднее обращение пациентов, 1 случай переезд из области)</a:t>
            </a:r>
            <a:br>
              <a:rPr kumimoji="0" lang="ru-RU" sz="1400" i="0" u="none" strike="noStrike" kern="0" cap="none" spc="0" normalizeH="0" noProof="0" dirty="0" smtClean="0">
                <a:ln>
                  <a:noFill/>
                </a:ln>
                <a:solidFill>
                  <a:srgbClr val="0628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 smtClean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  <a:t>-  1 случай Рак предстательной железы (перевод с ГП №16 без взятия на Д-учет)</a:t>
            </a:r>
            <a:br>
              <a:rPr lang="ru-RU" sz="1400" kern="0" dirty="0" smtClean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kern="0" dirty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 smtClean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kern="0" dirty="0" smtClean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  <a:r>
              <a:rPr lang="ru-RU" sz="1400" kern="0" dirty="0" smtClean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kern="0" dirty="0" smtClean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kern="0" dirty="0" smtClean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  <a:t>      Из 14 запущенных случаев (4 стадии) – 5 случаев визуальной локализации, что составляет – </a:t>
            </a:r>
            <a:r>
              <a:rPr lang="ru-RU" sz="1400" b="1" kern="0" dirty="0" smtClean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  <a:t>7,2%.</a:t>
            </a:r>
            <a:r>
              <a:rPr lang="ru-RU" sz="1400" kern="0" dirty="0" smtClean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kern="0" dirty="0" smtClean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 smtClean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  <a:t>Отмечается незначительное снижение случаев визуальной локализации по сравнению с 2022 годом.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0628B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"/>
          <p:cNvSpPr txBox="1">
            <a:spLocks noGrp="1"/>
          </p:cNvSpPr>
          <p:nvPr>
            <p:ph type="title"/>
          </p:nvPr>
        </p:nvSpPr>
        <p:spPr>
          <a:xfrm>
            <a:off x="726229" y="123478"/>
            <a:ext cx="7704000" cy="68656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ИНВАЛИДНОСТЬ </a:t>
            </a:r>
            <a:endParaRPr lang="ru-RU" altLang="ru-RU" sz="2400" b="1" kern="1200" spc="50" dirty="0">
              <a:ln w="19050" cmpd="sng">
                <a:solidFill>
                  <a:srgbClr val="4E67C8">
                    <a:lumMod val="50000"/>
                  </a:srgb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glow rad="38100">
                  <a:srgbClr val="4E67C8">
                    <a:alpha val="4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69954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Первичный выход на инвалидность </a:t>
            </a:r>
            <a:r>
              <a:rPr lang="ru-RU" sz="1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(трудоспособного </a:t>
            </a:r>
            <a:r>
              <a:rPr lang="ru-RU" sz="1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возраста)</a:t>
            </a:r>
            <a:endParaRPr lang="ru-RU" sz="1800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oogle Shape;398;p49"/>
          <p:cNvGraphicFramePr/>
          <p:nvPr>
            <p:extLst>
              <p:ext uri="{D42A27DB-BD31-4B8C-83A1-F6EECF244321}">
                <p14:modId xmlns:p14="http://schemas.microsoft.com/office/powerpoint/2010/main" val="1538366551"/>
              </p:ext>
            </p:extLst>
          </p:nvPr>
        </p:nvGraphicFramePr>
        <p:xfrm>
          <a:off x="1691680" y="1059582"/>
          <a:ext cx="6696744" cy="3716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3186"/>
                <a:gridCol w="1238541"/>
                <a:gridCol w="1225017"/>
              </a:tblGrid>
              <a:tr h="48371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0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 2022г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" marR="0" lvl="0" indent="-635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 мес. 2023г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240503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Всего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инвалидов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	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                     </a:t>
                      </a: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619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201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619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265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группа </a:t>
                      </a:r>
                      <a:endParaRPr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9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11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группа </a:t>
                      </a:r>
                      <a:endParaRPr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98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Times New Roman"/>
                        </a:rPr>
                        <a:t>130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группа </a:t>
                      </a:r>
                      <a:endParaRPr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94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124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Трудоспособный возраст</a:t>
                      </a: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619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39-11,3%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6195" lvl="0" indent="-6350" algn="ctr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41-12,4%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первичный выход на инвалидность</a:t>
                      </a:r>
                      <a:endParaRPr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3175" marR="0" lvl="0" indent="-3175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39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3175" marR="0" lvl="0" indent="-3175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41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Из них:</a:t>
                      </a:r>
                      <a:endParaRPr sz="12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нкология </a:t>
                      </a:r>
                      <a:endParaRPr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17-5,0%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20-6,0%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Терапия</a:t>
                      </a:r>
                      <a:endParaRPr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-1,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4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-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1,2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БСК </a:t>
                      </a:r>
                      <a:endParaRPr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3-0,8%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5-1,5%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Невропатология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8-2,3%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3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-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0,9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Офтальмология, отоларингология  </a:t>
                      </a:r>
                      <a:endParaRPr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180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2-1,4%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180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5-1,5%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Хирургия </a:t>
                      </a:r>
                      <a:endParaRPr lang="ru-RU" sz="1200" b="1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1-0,3%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Times New Roman"/>
                        </a:rPr>
                        <a:t>3-0,9%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Туберкулез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2-0,5%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2-0,5%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Реабилитация полная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20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11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  <a:tr h="191458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Реабилитация частичная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17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18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1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"/>
          <p:cNvSpPr txBox="1">
            <a:spLocks noGrp="1"/>
          </p:cNvSpPr>
          <p:nvPr>
            <p:ph type="title"/>
          </p:nvPr>
        </p:nvSpPr>
        <p:spPr>
          <a:xfrm>
            <a:off x="726229" y="123478"/>
            <a:ext cx="7704000" cy="68656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детской инвалидности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22127505"/>
              </p:ext>
            </p:extLst>
          </p:nvPr>
        </p:nvGraphicFramePr>
        <p:xfrm>
          <a:off x="899592" y="751324"/>
          <a:ext cx="576064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32239" y="1131590"/>
            <a:ext cx="2171679" cy="28931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детей инвалидов за 2023 год-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2022 год-1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месте заболевания ЦНС -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42,4%;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 месте врожденные пороки развития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3,9%;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 месте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эндокринной системы -21 -13,2%.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263608"/>
              </p:ext>
            </p:extLst>
          </p:nvPr>
        </p:nvGraphicFramePr>
        <p:xfrm>
          <a:off x="395536" y="690653"/>
          <a:ext cx="8504238" cy="478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9" name="Google Shape;509;p31"/>
          <p:cNvSpPr txBox="1">
            <a:spLocks noGrp="1"/>
          </p:cNvSpPr>
          <p:nvPr>
            <p:ph type="title"/>
          </p:nvPr>
        </p:nvSpPr>
        <p:spPr>
          <a:xfrm>
            <a:off x="726229" y="123478"/>
            <a:ext cx="7704000" cy="68656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Реабилитация (3 этап)</a:t>
            </a:r>
            <a:endParaRPr lang="ru-RU" altLang="ru-RU" sz="2400" b="1" kern="1200" spc="50" dirty="0">
              <a:ln w="19050" cmpd="sng">
                <a:solidFill>
                  <a:srgbClr val="4E67C8">
                    <a:lumMod val="50000"/>
                  </a:srgbClr>
                </a:solidFill>
                <a:prstDash val="solid"/>
              </a:ln>
              <a:solidFill>
                <a:srgbClr val="0066CC"/>
              </a:solidFill>
              <a:effectLst>
                <a:glow rad="38100">
                  <a:srgbClr val="4E67C8">
                    <a:alpha val="4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5400000">
            <a:off x="4342844" y="3422600"/>
            <a:ext cx="504056" cy="62180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6666"/>
          </a:solidFill>
          <a:ln>
            <a:noFill/>
          </a:ln>
          <a:effectLst/>
        </p:spPr>
      </p:sp>
      <p:sp>
        <p:nvSpPr>
          <p:cNvPr id="7" name="Скругленный прямоугольник 6"/>
          <p:cNvSpPr/>
          <p:nvPr/>
        </p:nvSpPr>
        <p:spPr>
          <a:xfrm>
            <a:off x="3419872" y="3795886"/>
            <a:ext cx="2376264" cy="1008113"/>
          </a:xfrm>
          <a:prstGeom prst="roundRect">
            <a:avLst/>
          </a:prstGeom>
          <a:solidFill>
            <a:srgbClr val="006666"/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Лечение включающее другие виды реабилитационных процедур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254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3"/>
          <p:cNvSpPr/>
          <p:nvPr/>
        </p:nvSpPr>
        <p:spPr>
          <a:xfrm>
            <a:off x="8162888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2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9"/>
                </a:lnTo>
                <a:lnTo>
                  <a:pt x="1136" y="2890"/>
                </a:lnTo>
                <a:lnTo>
                  <a:pt x="1316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484" y="2890"/>
                </a:lnTo>
                <a:lnTo>
                  <a:pt x="3716" y="2839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48" name="Google Shape;548;p33"/>
          <p:cNvSpPr/>
          <p:nvPr/>
        </p:nvSpPr>
        <p:spPr>
          <a:xfrm rot="10800000">
            <a:off x="8663391" y="4718318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2" name="Google Shape;552;p33"/>
          <p:cNvSpPr/>
          <p:nvPr/>
        </p:nvSpPr>
        <p:spPr>
          <a:xfrm rot="10800000">
            <a:off x="8853700" y="6429443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53" name="Google Shape;553;p33"/>
          <p:cNvGrpSpPr/>
          <p:nvPr/>
        </p:nvGrpSpPr>
        <p:grpSpPr>
          <a:xfrm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54" name="Google Shape;554;p33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3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548;p33"/>
          <p:cNvSpPr/>
          <p:nvPr/>
        </p:nvSpPr>
        <p:spPr>
          <a:xfrm rot="10800000" flipH="1" flipV="1">
            <a:off x="204188" y="111221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52;p33"/>
          <p:cNvSpPr/>
          <p:nvPr/>
        </p:nvSpPr>
        <p:spPr>
          <a:xfrm rot="10800000" flipH="1" flipV="1">
            <a:off x="149587" y="-1416062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28237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D4E4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Стационарозамещающая помощь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53420604"/>
              </p:ext>
            </p:extLst>
          </p:nvPr>
        </p:nvGraphicFramePr>
        <p:xfrm>
          <a:off x="352196" y="979260"/>
          <a:ext cx="837837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08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0"/>
          <p:cNvSpPr txBox="1">
            <a:spLocks noGrp="1"/>
          </p:cNvSpPr>
          <p:nvPr>
            <p:ph type="title"/>
          </p:nvPr>
        </p:nvSpPr>
        <p:spPr>
          <a:xfrm>
            <a:off x="756004" y="116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k-KZ" altLang="ru-RU" sz="28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ПРЕДПРИЯТИЯ</a:t>
            </a:r>
            <a:endParaRPr sz="2800" dirty="0">
              <a:solidFill>
                <a:srgbClr val="3366CC"/>
              </a:solidFill>
            </a:endParaRPr>
          </a:p>
        </p:txBody>
      </p:sp>
      <p:sp>
        <p:nvSpPr>
          <p:cNvPr id="492" name="Google Shape;492;p30"/>
          <p:cNvSpPr txBox="1">
            <a:spLocks noGrp="1"/>
          </p:cNvSpPr>
          <p:nvPr>
            <p:ph type="body" idx="1"/>
          </p:nvPr>
        </p:nvSpPr>
        <p:spPr>
          <a:xfrm>
            <a:off x="395536" y="627534"/>
            <a:ext cx="8568952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71463">
              <a:buClrTx/>
              <a:buSzTx/>
              <a:buNone/>
              <a:defRPr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КГП на ПХВ «Городская Поликлиника №1» оказывает амбулаторно-поликлиническую помощь взрослому и детскому населению и находится по адресу: </a:t>
            </a:r>
          </a:p>
          <a:p>
            <a:pPr marL="0" lvl="0" indent="271463">
              <a:buClrTx/>
              <a:buSzTx/>
              <a:buNone/>
              <a:defRPr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Алматы,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Медеуский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район, ул. Гоголя, 53. </a:t>
            </a:r>
          </a:p>
          <a:p>
            <a:pPr marL="0" lvl="0" indent="271463">
              <a:buClrTx/>
              <a:buSzTx/>
              <a:buNone/>
              <a:defRPr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функционирует детское отделение, которое находится по адресу: </a:t>
            </a:r>
          </a:p>
          <a:p>
            <a:pPr marL="0" lvl="0" indent="271463">
              <a:buClrTx/>
              <a:buSzTx/>
              <a:buNone/>
              <a:defRPr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Алматы,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Медеуский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район, ул. Пушкина, 26.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graphicFrame>
        <p:nvGraphicFramePr>
          <p:cNvPr id="493" name="Google Shape;493;p30"/>
          <p:cNvGraphicFramePr/>
          <p:nvPr>
            <p:extLst>
              <p:ext uri="{D42A27DB-BD31-4B8C-83A1-F6EECF244321}">
                <p14:modId xmlns:p14="http://schemas.microsoft.com/office/powerpoint/2010/main" val="884926765"/>
              </p:ext>
            </p:extLst>
          </p:nvPr>
        </p:nvGraphicFramePr>
        <p:xfrm>
          <a:off x="1475656" y="1995686"/>
          <a:ext cx="7272808" cy="3169920"/>
        </p:xfrm>
        <a:graphic>
          <a:graphicData uri="http://schemas.openxmlformats.org/drawingml/2006/table">
            <a:tbl>
              <a:tblPr>
                <a:noFill/>
                <a:tableStyleId>{C5CB5607-2B90-428A-9A0B-D15D69923AA7}</a:tableStyleId>
              </a:tblPr>
              <a:tblGrid>
                <a:gridCol w="3813369"/>
                <a:gridCol w="3459439"/>
              </a:tblGrid>
              <a:tr h="2882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 поликлинике функционируют: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ClrTx/>
                        <a:buSzTx/>
                        <a:buFont typeface="Wingdings" pitchFamily="2" charset="2"/>
                        <a:buChar char="Ø"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терапевтическое отделение;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педиатрическое отделение;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отделение специализированной помощи;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физиотерапевтическое отделение;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рентгенологическое отделение;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женская консультация;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кабинет УЗИ;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кабинет функциональной диагностики;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кабинет ФГДС;</a:t>
                      </a:r>
                    </a:p>
                  </a:txBody>
                  <a:tcPr marL="91425" marR="91425" marT="0" marB="0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ru-RU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кабинет планирования семьи;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кабинет здорового ребенка;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кабинет пожилого человека;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отделение реабилитации;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ClrTx/>
                        <a:buSzTx/>
                        <a:buFont typeface="Wingdings" pitchFamily="2" charset="2"/>
                        <a:buChar char="Ø"/>
                        <a:defRPr/>
                      </a:pPr>
                      <a:r>
                        <a:rPr lang="ru-RU" sz="16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отделение профилактики и социально-психологической помощи (имеется комната релаксации);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ClrTx/>
                        <a:buSzTx/>
                        <a:buFont typeface="Wingdings" pitchFamily="2" charset="2"/>
                        <a:buChar char="Ø"/>
                        <a:defRPr/>
                      </a:pPr>
                      <a:r>
                        <a:rPr lang="ru-RU" sz="16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дневной стационар на 20 коек;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ClrTx/>
                        <a:buSzTx/>
                        <a:buFont typeface="Wingdings" pitchFamily="2" charset="2"/>
                        <a:buChar char="Ø"/>
                        <a:defRPr/>
                      </a:pPr>
                      <a:r>
                        <a:rPr lang="ru-RU" sz="16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платное отделение (в том числе, стоматологический кабинет)</a:t>
                      </a:r>
                      <a:r>
                        <a:rPr lang="ru-RU" sz="16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. </a:t>
                      </a:r>
                    </a:p>
                  </a:txBody>
                  <a:tcPr marL="91425" marR="91425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29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 dirty="0">
                        <a:solidFill>
                          <a:schemeClr val="lt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600" dirty="0">
                        <a:solidFill>
                          <a:schemeClr val="lt1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L="91425" marR="91425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2"/>
          <p:cNvSpPr/>
          <p:nvPr/>
        </p:nvSpPr>
        <p:spPr>
          <a:xfrm>
            <a:off x="500657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20" y="723"/>
                </a:lnTo>
                <a:lnTo>
                  <a:pt x="2116" y="1290"/>
                </a:lnTo>
                <a:lnTo>
                  <a:pt x="2065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42" y="2374"/>
                </a:lnTo>
                <a:lnTo>
                  <a:pt x="1136" y="2452"/>
                </a:lnTo>
                <a:lnTo>
                  <a:pt x="904" y="2503"/>
                </a:lnTo>
                <a:lnTo>
                  <a:pt x="646" y="2555"/>
                </a:lnTo>
                <a:lnTo>
                  <a:pt x="1" y="2658"/>
                </a:lnTo>
                <a:lnTo>
                  <a:pt x="646" y="2761"/>
                </a:lnTo>
                <a:lnTo>
                  <a:pt x="904" y="2839"/>
                </a:lnTo>
                <a:lnTo>
                  <a:pt x="1136" y="2890"/>
                </a:lnTo>
                <a:lnTo>
                  <a:pt x="1342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65" y="3819"/>
                </a:lnTo>
                <a:lnTo>
                  <a:pt x="2116" y="4051"/>
                </a:lnTo>
                <a:lnTo>
                  <a:pt x="2220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510" y="2890"/>
                </a:lnTo>
                <a:lnTo>
                  <a:pt x="3716" y="2839"/>
                </a:lnTo>
                <a:lnTo>
                  <a:pt x="4000" y="2761"/>
                </a:lnTo>
                <a:lnTo>
                  <a:pt x="4619" y="2658"/>
                </a:lnTo>
                <a:lnTo>
                  <a:pt x="4000" y="2555"/>
                </a:lnTo>
                <a:lnTo>
                  <a:pt x="3716" y="2503"/>
                </a:lnTo>
                <a:lnTo>
                  <a:pt x="3510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8162888" y="4359968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2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1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8"/>
                </a:lnTo>
                <a:lnTo>
                  <a:pt x="1136" y="2890"/>
                </a:lnTo>
                <a:lnTo>
                  <a:pt x="1316" y="2967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1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7"/>
                </a:lnTo>
                <a:lnTo>
                  <a:pt x="3484" y="2890"/>
                </a:lnTo>
                <a:lnTo>
                  <a:pt x="3716" y="2838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1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2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rgbClr val="073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0" name="Google Shape;530;p32"/>
          <p:cNvSpPr/>
          <p:nvPr/>
        </p:nvSpPr>
        <p:spPr>
          <a:xfrm rot="10800000" flipH="1">
            <a:off x="206554" y="4718318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4" name="Google Shape;534;p32"/>
          <p:cNvSpPr/>
          <p:nvPr/>
        </p:nvSpPr>
        <p:spPr>
          <a:xfrm rot="10800000" flipH="1">
            <a:off x="157866" y="6429443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5" name="Google Shape;535;p32"/>
          <p:cNvGrpSpPr/>
          <p:nvPr/>
        </p:nvGrpSpPr>
        <p:grpSpPr>
          <a:xfrm flipH="1"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36" name="Google Shape;536;p32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32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1907704" y="26213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73C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Стационарозамещающая помощь</a:t>
            </a:r>
            <a:r>
              <a:rPr lang="ru-RU" sz="1800" b="1" dirty="0">
                <a:solidFill>
                  <a:srgbClr val="D4E4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D4E4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Нозологическая структура пролеченных </a:t>
            </a:r>
            <a:r>
              <a:rPr lang="ru-RU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случаев</a:t>
            </a:r>
            <a:endParaRPr lang="ru-RU" sz="18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Google Shape;530;p32"/>
          <p:cNvSpPr/>
          <p:nvPr/>
        </p:nvSpPr>
        <p:spPr>
          <a:xfrm rot="10800000" flipV="1">
            <a:off x="8676897" y="122155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534;p32"/>
          <p:cNvSpPr/>
          <p:nvPr/>
        </p:nvSpPr>
        <p:spPr>
          <a:xfrm rot="10800000" flipV="1">
            <a:off x="8867206" y="-1402668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aphicFrame>
        <p:nvGraphicFramePr>
          <p:cNvPr id="20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160411"/>
              </p:ext>
            </p:extLst>
          </p:nvPr>
        </p:nvGraphicFramePr>
        <p:xfrm>
          <a:off x="1486795" y="585380"/>
          <a:ext cx="30243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730248"/>
              </p:ext>
            </p:extLst>
          </p:nvPr>
        </p:nvGraphicFramePr>
        <p:xfrm>
          <a:off x="4716016" y="896526"/>
          <a:ext cx="3446872" cy="390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95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5751416"/>
              </p:ext>
            </p:extLst>
          </p:nvPr>
        </p:nvGraphicFramePr>
        <p:xfrm>
          <a:off x="755576" y="843558"/>
          <a:ext cx="76328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Google Shape;509;p31"/>
          <p:cNvSpPr txBox="1">
            <a:spLocks noGrp="1"/>
          </p:cNvSpPr>
          <p:nvPr>
            <p:ph type="title"/>
          </p:nvPr>
        </p:nvSpPr>
        <p:spPr>
          <a:xfrm>
            <a:off x="699139" y="194688"/>
            <a:ext cx="7704000" cy="47054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90488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управления </a:t>
            </a:r>
            <a:r>
              <a:rPr lang="ru-RU" alt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заболеваниями (ПУЗ)</a:t>
            </a:r>
            <a:endParaRPr lang="ru-RU" alt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309973"/>
              </p:ext>
            </p:extLst>
          </p:nvPr>
        </p:nvGraphicFramePr>
        <p:xfrm>
          <a:off x="562529" y="688455"/>
          <a:ext cx="8388423" cy="4259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5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6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4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0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25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6434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нозологий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пациентов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рецептов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рецептов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75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 по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600" u="sng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600" u="sng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12166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63023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822 700 791,78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52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6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1" marR="4812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1" marR="4812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1" marR="4812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12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ГОБМП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11 695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59 839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781 256 252,08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06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ОСМС взрослые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1 706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3 057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kumimoji="0" lang="ru-RU" sz="1600" u="none" strike="noStrike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39 372 223,67</a:t>
                      </a:r>
                      <a:endParaRPr kumimoji="0" lang="ru-RU" sz="16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775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ОСМС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2 072 316,03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26" marR="48126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27" name="Google Shape;527;p32"/>
          <p:cNvSpPr/>
          <p:nvPr/>
        </p:nvSpPr>
        <p:spPr>
          <a:xfrm>
            <a:off x="500657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20" y="723"/>
                </a:lnTo>
                <a:lnTo>
                  <a:pt x="2116" y="1290"/>
                </a:lnTo>
                <a:lnTo>
                  <a:pt x="2065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42" y="2374"/>
                </a:lnTo>
                <a:lnTo>
                  <a:pt x="1136" y="2452"/>
                </a:lnTo>
                <a:lnTo>
                  <a:pt x="904" y="2503"/>
                </a:lnTo>
                <a:lnTo>
                  <a:pt x="646" y="2555"/>
                </a:lnTo>
                <a:lnTo>
                  <a:pt x="1" y="2658"/>
                </a:lnTo>
                <a:lnTo>
                  <a:pt x="646" y="2761"/>
                </a:lnTo>
                <a:lnTo>
                  <a:pt x="904" y="2839"/>
                </a:lnTo>
                <a:lnTo>
                  <a:pt x="1136" y="2890"/>
                </a:lnTo>
                <a:lnTo>
                  <a:pt x="1342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65" y="3819"/>
                </a:lnTo>
                <a:lnTo>
                  <a:pt x="2116" y="4051"/>
                </a:lnTo>
                <a:lnTo>
                  <a:pt x="2220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510" y="2890"/>
                </a:lnTo>
                <a:lnTo>
                  <a:pt x="3716" y="2839"/>
                </a:lnTo>
                <a:lnTo>
                  <a:pt x="4000" y="2761"/>
                </a:lnTo>
                <a:lnTo>
                  <a:pt x="4619" y="2658"/>
                </a:lnTo>
                <a:lnTo>
                  <a:pt x="4000" y="2555"/>
                </a:lnTo>
                <a:lnTo>
                  <a:pt x="3716" y="2503"/>
                </a:lnTo>
                <a:lnTo>
                  <a:pt x="3510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8626954" y="4443133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2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1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8"/>
                </a:lnTo>
                <a:lnTo>
                  <a:pt x="1136" y="2890"/>
                </a:lnTo>
                <a:lnTo>
                  <a:pt x="1316" y="2967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1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7"/>
                </a:lnTo>
                <a:lnTo>
                  <a:pt x="3484" y="2890"/>
                </a:lnTo>
                <a:lnTo>
                  <a:pt x="3716" y="2838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1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2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rgbClr val="073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0" name="Google Shape;530;p32"/>
          <p:cNvSpPr/>
          <p:nvPr/>
        </p:nvSpPr>
        <p:spPr>
          <a:xfrm rot="10800000" flipH="1">
            <a:off x="206554" y="4718318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4" name="Google Shape;534;p32"/>
          <p:cNvSpPr/>
          <p:nvPr/>
        </p:nvSpPr>
        <p:spPr>
          <a:xfrm rot="10800000" flipH="1">
            <a:off x="157866" y="6429443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5" name="Google Shape;535;p32"/>
          <p:cNvGrpSpPr/>
          <p:nvPr/>
        </p:nvGrpSpPr>
        <p:grpSpPr>
          <a:xfrm flipH="1"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36" name="Google Shape;536;p32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32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1555312" y="281523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АЛО по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данным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ИСЛО  за период с 01.01. по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31.12.2023 года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Google Shape;530;p32"/>
          <p:cNvSpPr/>
          <p:nvPr/>
        </p:nvSpPr>
        <p:spPr>
          <a:xfrm rot="10800000" flipV="1">
            <a:off x="8676897" y="122155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534;p32"/>
          <p:cNvSpPr/>
          <p:nvPr/>
        </p:nvSpPr>
        <p:spPr>
          <a:xfrm rot="10800000" flipV="1">
            <a:off x="8867206" y="-1402668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00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2"/>
          <p:cNvSpPr/>
          <p:nvPr/>
        </p:nvSpPr>
        <p:spPr>
          <a:xfrm>
            <a:off x="500657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20" y="723"/>
                </a:lnTo>
                <a:lnTo>
                  <a:pt x="2116" y="1290"/>
                </a:lnTo>
                <a:lnTo>
                  <a:pt x="2065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42" y="2374"/>
                </a:lnTo>
                <a:lnTo>
                  <a:pt x="1136" y="2452"/>
                </a:lnTo>
                <a:lnTo>
                  <a:pt x="904" y="2503"/>
                </a:lnTo>
                <a:lnTo>
                  <a:pt x="646" y="2555"/>
                </a:lnTo>
                <a:lnTo>
                  <a:pt x="1" y="2658"/>
                </a:lnTo>
                <a:lnTo>
                  <a:pt x="646" y="2761"/>
                </a:lnTo>
                <a:lnTo>
                  <a:pt x="904" y="2839"/>
                </a:lnTo>
                <a:lnTo>
                  <a:pt x="1136" y="2890"/>
                </a:lnTo>
                <a:lnTo>
                  <a:pt x="1342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65" y="3819"/>
                </a:lnTo>
                <a:lnTo>
                  <a:pt x="2116" y="4051"/>
                </a:lnTo>
                <a:lnTo>
                  <a:pt x="2220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510" y="2890"/>
                </a:lnTo>
                <a:lnTo>
                  <a:pt x="3716" y="2839"/>
                </a:lnTo>
                <a:lnTo>
                  <a:pt x="4000" y="2761"/>
                </a:lnTo>
                <a:lnTo>
                  <a:pt x="4619" y="2658"/>
                </a:lnTo>
                <a:lnTo>
                  <a:pt x="4000" y="2555"/>
                </a:lnTo>
                <a:lnTo>
                  <a:pt x="3716" y="2503"/>
                </a:lnTo>
                <a:lnTo>
                  <a:pt x="3510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8436645" y="445281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2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1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8"/>
                </a:lnTo>
                <a:lnTo>
                  <a:pt x="1136" y="2890"/>
                </a:lnTo>
                <a:lnTo>
                  <a:pt x="1316" y="2967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1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7"/>
                </a:lnTo>
                <a:lnTo>
                  <a:pt x="3484" y="2890"/>
                </a:lnTo>
                <a:lnTo>
                  <a:pt x="3716" y="2838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1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2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rgbClr val="073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0" name="Google Shape;530;p32"/>
          <p:cNvSpPr/>
          <p:nvPr/>
        </p:nvSpPr>
        <p:spPr>
          <a:xfrm rot="10800000" flipH="1">
            <a:off x="206554" y="4718318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4" name="Google Shape;534;p32"/>
          <p:cNvSpPr/>
          <p:nvPr/>
        </p:nvSpPr>
        <p:spPr>
          <a:xfrm rot="10800000" flipH="1">
            <a:off x="157866" y="6429443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5" name="Google Shape;535;p32"/>
          <p:cNvGrpSpPr/>
          <p:nvPr/>
        </p:nvGrpSpPr>
        <p:grpSpPr>
          <a:xfrm flipH="1"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36" name="Google Shape;536;p32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32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1562394" y="281523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Амбулаторное лекарственное обеспечения 2023 год</a:t>
            </a:r>
          </a:p>
        </p:txBody>
      </p:sp>
      <p:sp>
        <p:nvSpPr>
          <p:cNvPr id="23" name="Google Shape;530;p32"/>
          <p:cNvSpPr/>
          <p:nvPr/>
        </p:nvSpPr>
        <p:spPr>
          <a:xfrm rot="10800000" flipV="1">
            <a:off x="8676897" y="122155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534;p32"/>
          <p:cNvSpPr/>
          <p:nvPr/>
        </p:nvSpPr>
        <p:spPr>
          <a:xfrm rot="10800000" flipV="1">
            <a:off x="8867206" y="-1402668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1186776" y="775631"/>
            <a:ext cx="7304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финансирования АЛО за счет республиканского бюджета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23097"/>
              </p:ext>
            </p:extLst>
          </p:nvPr>
        </p:nvGraphicFramePr>
        <p:xfrm>
          <a:off x="1337175" y="1483515"/>
          <a:ext cx="7169736" cy="2202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36305"/>
                <a:gridCol w="4433431"/>
              </a:tblGrid>
              <a:tr h="37112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2023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953 199 585,59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тенге                       </a:t>
                      </a: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Окончательная заявка - 464605699,7.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заявка - 488593885,89)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товара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780778257,74 тенге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778957362,2 тенге.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4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354246645"/>
              </p:ext>
            </p:extLst>
          </p:nvPr>
        </p:nvGraphicFramePr>
        <p:xfrm>
          <a:off x="240098" y="627534"/>
          <a:ext cx="88214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6" name="Google Shape;546;p33"/>
          <p:cNvSpPr/>
          <p:nvPr/>
        </p:nvSpPr>
        <p:spPr>
          <a:xfrm>
            <a:off x="8162888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2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9"/>
                </a:lnTo>
                <a:lnTo>
                  <a:pt x="1136" y="2890"/>
                </a:lnTo>
                <a:lnTo>
                  <a:pt x="1316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484" y="2890"/>
                </a:lnTo>
                <a:lnTo>
                  <a:pt x="3716" y="2839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8" name="Google Shape;548;p33"/>
          <p:cNvSpPr/>
          <p:nvPr/>
        </p:nvSpPr>
        <p:spPr>
          <a:xfrm rot="10800000">
            <a:off x="8663391" y="4718318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D4E4D8">
                  <a:lumMod val="50000"/>
                </a:srgbClr>
              </a:solidFill>
            </a:endParaRPr>
          </a:p>
        </p:txBody>
      </p:sp>
      <p:grpSp>
        <p:nvGrpSpPr>
          <p:cNvPr id="553" name="Google Shape;553;p33"/>
          <p:cNvGrpSpPr/>
          <p:nvPr/>
        </p:nvGrpSpPr>
        <p:grpSpPr>
          <a:xfrm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54" name="Google Shape;554;p33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3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548;p33"/>
          <p:cNvSpPr/>
          <p:nvPr/>
        </p:nvSpPr>
        <p:spPr>
          <a:xfrm rot="10800000" flipH="1" flipV="1">
            <a:off x="204188" y="111221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29791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Выполнение скрининга</a:t>
            </a:r>
          </a:p>
        </p:txBody>
      </p:sp>
    </p:spTree>
    <p:extLst>
      <p:ext uri="{BB962C8B-B14F-4D97-AF65-F5344CB8AC3E}">
        <p14:creationId xmlns:p14="http://schemas.microsoft.com/office/powerpoint/2010/main" val="39128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Таблица 49">
            <a:extLst>
              <a:ext uri="{FF2B5EF4-FFF2-40B4-BE49-F238E27FC236}">
                <a16:creationId xmlns:a16="http://schemas.microsoft.com/office/drawing/2014/main" xmlns="" id="{64253AF3-7655-4DAA-A290-362CE396A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907960"/>
              </p:ext>
            </p:extLst>
          </p:nvPr>
        </p:nvGraphicFramePr>
        <p:xfrm>
          <a:off x="323528" y="987574"/>
          <a:ext cx="8496944" cy="38495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28417">
                  <a:extLst>
                    <a:ext uri="{9D8B030D-6E8A-4147-A177-3AD203B41FA5}">
                      <a16:colId xmlns:a16="http://schemas.microsoft.com/office/drawing/2014/main" xmlns="" val="1845849847"/>
                    </a:ext>
                  </a:extLst>
                </a:gridCol>
                <a:gridCol w="3570145">
                  <a:extLst>
                    <a:ext uri="{9D8B030D-6E8A-4147-A177-3AD203B41FA5}">
                      <a16:colId xmlns:a16="http://schemas.microsoft.com/office/drawing/2014/main" xmlns="" val="2617865494"/>
                    </a:ext>
                  </a:extLst>
                </a:gridCol>
                <a:gridCol w="1071043">
                  <a:extLst>
                    <a:ext uri="{9D8B030D-6E8A-4147-A177-3AD203B41FA5}">
                      <a16:colId xmlns:a16="http://schemas.microsoft.com/office/drawing/2014/main" xmlns="" val="3241392815"/>
                    </a:ext>
                  </a:extLst>
                </a:gridCol>
                <a:gridCol w="2713310">
                  <a:extLst>
                    <a:ext uri="{9D8B030D-6E8A-4147-A177-3AD203B41FA5}">
                      <a16:colId xmlns:a16="http://schemas.microsoft.com/office/drawing/2014/main" xmlns="" val="1645615896"/>
                    </a:ext>
                  </a:extLst>
                </a:gridCol>
                <a:gridCol w="714029">
                  <a:extLst>
                    <a:ext uri="{9D8B030D-6E8A-4147-A177-3AD203B41FA5}">
                      <a16:colId xmlns:a16="http://schemas.microsoft.com/office/drawing/2014/main" xmlns="" val="1729498992"/>
                    </a:ext>
                  </a:extLst>
                </a:gridCol>
              </a:tblGrid>
              <a:tr h="34344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</a:t>
                      </a:r>
                      <a:r>
                        <a:rPr lang="ru-RU" sz="1100" dirty="0" err="1">
                          <a:effectLst/>
                        </a:rPr>
                        <a:t>п</a:t>
                      </a:r>
                      <a:r>
                        <a:rPr lang="ru-RU" sz="1100" dirty="0">
                          <a:effectLst/>
                        </a:rPr>
                        <a:t>/</a:t>
                      </a:r>
                      <a:r>
                        <a:rPr lang="ru-RU" sz="1100" dirty="0" err="1">
                          <a:effectLst/>
                        </a:rPr>
                        <a:t>п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индикаторов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Пороговое значение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Баллы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4113824511"/>
                  </a:ext>
                </a:extLst>
              </a:tr>
              <a:tr h="69406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Наличие аккредитации медицинской организации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наличие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</a:rPr>
                        <a:t>Высшая–5б, 1 кат.–4б, 2 кат.–3б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Нет </a:t>
                      </a:r>
                      <a:r>
                        <a:rPr lang="kk-KZ" sz="1100" dirty="0" smtClean="0">
                          <a:effectLst/>
                        </a:rPr>
                        <a:t>категории – </a:t>
                      </a:r>
                      <a:r>
                        <a:rPr lang="kk-KZ" sz="1100" dirty="0">
                          <a:effectLst/>
                        </a:rPr>
                        <a:t>0б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(примечание: для ПМСП и стац отдельно, т.к. у ПМСП максим балл-4, у стац-5 б)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б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3965706488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Кредиторская задолженность долгосрочная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100%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отсутствие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</a:rPr>
                        <a:t>Отсутствие-5б, Наличие-0б</a:t>
                      </a:r>
                      <a:endParaRPr lang="en-US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</a:rPr>
                        <a:t>По 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итогам </a:t>
                      </a: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</a:rPr>
                        <a:t>года - 100%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 </a:t>
                      </a:r>
                      <a:r>
                        <a:rPr lang="ru-RU" sz="1100" dirty="0">
                          <a:effectLst/>
                        </a:rPr>
                        <a:t>б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189879351"/>
                  </a:ext>
                </a:extLst>
              </a:tr>
              <a:tr h="34041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Обоснованные жалобы за отчетный период</a:t>
                      </a:r>
                      <a:r>
                        <a:rPr lang="kk-KZ" sz="1100" dirty="0">
                          <a:effectLst/>
                        </a:rPr>
                        <a:t> (по данным ДКККМФД)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Отсутствие-5б, Наличие-0б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б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6466471"/>
                  </a:ext>
                </a:extLst>
              </a:tr>
              <a:tr h="37309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Уровень удовлетворенности граждан качеством медицинских услуг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менее </a:t>
                      </a:r>
                      <a:r>
                        <a:rPr lang="kk-KZ" sz="1100" dirty="0">
                          <a:effectLst/>
                        </a:rPr>
                        <a:t>71,0</a:t>
                      </a:r>
                      <a:r>
                        <a:rPr lang="ru-RU" sz="1100" dirty="0">
                          <a:effectLst/>
                        </a:rPr>
                        <a:t>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71,0 </a:t>
                      </a:r>
                      <a:r>
                        <a:rPr lang="ru-RU" sz="1100" dirty="0">
                          <a:effectLst/>
                        </a:rPr>
                        <a:t>%</a:t>
                      </a:r>
                      <a:r>
                        <a:rPr lang="kk-KZ" sz="1100" dirty="0">
                          <a:effectLst/>
                        </a:rPr>
                        <a:t> и </a:t>
                      </a:r>
                      <a:r>
                        <a:rPr lang="kk-KZ" sz="1100" dirty="0" smtClean="0">
                          <a:effectLst/>
                        </a:rPr>
                        <a:t>более-5б, Менее </a:t>
                      </a:r>
                      <a:r>
                        <a:rPr lang="kk-KZ" sz="1100" dirty="0">
                          <a:effectLst/>
                        </a:rPr>
                        <a:t>71,0 %-0б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По ГП </a:t>
                      </a:r>
                      <a:r>
                        <a:rPr lang="kk-KZ" sz="1100" dirty="0" smtClean="0">
                          <a:effectLst/>
                        </a:rPr>
                        <a:t>№ 1-83,5</a:t>
                      </a:r>
                      <a:endParaRPr lang="en-US" sz="11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б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3449953559"/>
                  </a:ext>
                </a:extLst>
              </a:tr>
              <a:tr h="36660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Уровень оснащенности медицинских организации медицинской техникой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менее </a:t>
                      </a:r>
                      <a:r>
                        <a:rPr lang="kk-KZ" sz="1100" dirty="0">
                          <a:effectLst/>
                        </a:rPr>
                        <a:t>80℅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Более </a:t>
                      </a:r>
                      <a:r>
                        <a:rPr lang="kk-KZ" sz="1100" dirty="0" smtClean="0">
                          <a:effectLst/>
                        </a:rPr>
                        <a:t>80% -5б, Менее </a:t>
                      </a:r>
                      <a:r>
                        <a:rPr lang="kk-KZ" sz="1100" dirty="0">
                          <a:effectLst/>
                        </a:rPr>
                        <a:t>80</a:t>
                      </a:r>
                      <a:r>
                        <a:rPr lang="kk-KZ" sz="1100" dirty="0" smtClean="0">
                          <a:effectLst/>
                        </a:rPr>
                        <a:t>% - </a:t>
                      </a:r>
                      <a:r>
                        <a:rPr lang="kk-KZ" sz="1100" dirty="0">
                          <a:effectLst/>
                        </a:rPr>
                        <a:t>0б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По ГП </a:t>
                      </a:r>
                      <a:r>
                        <a:rPr lang="kk-KZ" sz="1100" dirty="0" smtClean="0">
                          <a:effectLst/>
                        </a:rPr>
                        <a:t>№1-</a:t>
                      </a:r>
                      <a:r>
                        <a:rPr lang="en-US" sz="1100" dirty="0" smtClean="0">
                          <a:effectLst/>
                        </a:rPr>
                        <a:t> 98,9</a:t>
                      </a:r>
                      <a:r>
                        <a:rPr lang="kk-KZ" sz="1100" dirty="0" smtClean="0">
                          <a:effectLst/>
                        </a:rPr>
                        <a:t>%</a:t>
                      </a:r>
                      <a:endParaRPr lang="en-US" sz="11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 </a:t>
                      </a:r>
                      <a:r>
                        <a:rPr lang="ru-RU" sz="1100" dirty="0" smtClean="0">
                          <a:effectLst/>
                        </a:rPr>
                        <a:t>б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4204159822"/>
                  </a:ext>
                </a:extLst>
              </a:tr>
              <a:tr h="71351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Доля медицинских организации, внедривших системы обработки, хранения и передачи медицинских изображений и интегрированных с цифровыми медицинскими аппаратами (РАС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kk-KZ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Наличие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Наличие -5 </a:t>
                      </a:r>
                      <a:r>
                        <a:rPr lang="kk-KZ" sz="1100" dirty="0" smtClean="0">
                          <a:effectLst/>
                        </a:rPr>
                        <a:t>б, Отсутствие-0 </a:t>
                      </a:r>
                      <a:r>
                        <a:rPr lang="kk-KZ" sz="1100" dirty="0">
                          <a:effectLst/>
                        </a:rPr>
                        <a:t>б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По ГП </a:t>
                      </a:r>
                      <a:r>
                        <a:rPr lang="kk-KZ" sz="1100" dirty="0" smtClean="0">
                          <a:effectLst/>
                        </a:rPr>
                        <a:t>№1-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kk-KZ" sz="1100" dirty="0" smtClean="0">
                          <a:effectLst/>
                        </a:rPr>
                        <a:t>50</a:t>
                      </a:r>
                      <a:r>
                        <a:rPr lang="en-US" sz="1100" dirty="0" smtClean="0">
                          <a:effectLst/>
                        </a:rPr>
                        <a:t>%</a:t>
                      </a:r>
                      <a:endParaRPr lang="en-US" sz="11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б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3244899739"/>
                  </a:ext>
                </a:extLst>
              </a:tr>
              <a:tr h="34041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Доли дистанционных медицинских услуг, оказанных населению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5 %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Более 5%- </a:t>
                      </a:r>
                      <a:r>
                        <a:rPr lang="kk-KZ" sz="1100" dirty="0" smtClean="0">
                          <a:effectLst/>
                        </a:rPr>
                        <a:t>5б, Менее </a:t>
                      </a:r>
                      <a:r>
                        <a:rPr lang="kk-KZ" sz="1100" dirty="0">
                          <a:effectLst/>
                        </a:rPr>
                        <a:t>5%-</a:t>
                      </a:r>
                      <a:r>
                        <a:rPr lang="kk-KZ" sz="1100" dirty="0" smtClean="0">
                          <a:effectLst/>
                        </a:rPr>
                        <a:t>0б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</a:rPr>
                        <a:t>По </a:t>
                      </a:r>
                      <a:r>
                        <a:rPr lang="kk-KZ" sz="1100" dirty="0">
                          <a:effectLst/>
                        </a:rPr>
                        <a:t>ГП </a:t>
                      </a:r>
                      <a:r>
                        <a:rPr lang="kk-KZ" sz="1100" dirty="0" smtClean="0">
                          <a:effectLst/>
                        </a:rPr>
                        <a:t>№1-5</a:t>
                      </a:r>
                      <a:r>
                        <a:rPr lang="en-US" sz="1100" dirty="0" smtClean="0">
                          <a:effectLst/>
                        </a:rPr>
                        <a:t>%</a:t>
                      </a:r>
                      <a:endParaRPr lang="en-US" sz="11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5 б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1626694290"/>
                  </a:ext>
                </a:extLst>
              </a:tr>
              <a:tr h="17381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Итого</a:t>
                      </a:r>
                      <a:endParaRPr lang="en-US" sz="11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 б</a:t>
                      </a:r>
                      <a:endParaRPr lang="en-US" sz="11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28</a:t>
                      </a:r>
                      <a:r>
                        <a:rPr lang="kk-KZ" sz="1100" dirty="0" smtClean="0">
                          <a:effectLst/>
                        </a:rPr>
                        <a:t> </a:t>
                      </a:r>
                      <a:r>
                        <a:rPr lang="kk-KZ" sz="1100" dirty="0">
                          <a:effectLst/>
                        </a:rPr>
                        <a:t>б</a:t>
                      </a:r>
                      <a:endParaRPr lang="en-US" sz="11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1301811756"/>
                  </a:ext>
                </a:extLst>
              </a:tr>
            </a:tbl>
          </a:graphicData>
        </a:graphic>
      </p:graphicFrame>
      <p:sp>
        <p:nvSpPr>
          <p:cNvPr id="561" name="Google Shape;561;p34"/>
          <p:cNvSpPr txBox="1">
            <a:spLocks noGrp="1"/>
          </p:cNvSpPr>
          <p:nvPr>
            <p:ph type="title"/>
          </p:nvPr>
        </p:nvSpPr>
        <p:spPr>
          <a:xfrm>
            <a:off x="827584" y="195486"/>
            <a:ext cx="7704000" cy="4621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800" b="1" dirty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Достижение индикаторов </a:t>
            </a:r>
            <a:r>
              <a:rPr lang="en-US" sz="2800" b="1" dirty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KPI</a:t>
            </a:r>
            <a:endParaRPr sz="2800" b="1" dirty="0">
              <a:solidFill>
                <a:srgbClr val="0628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4"/>
          <p:cNvSpPr txBox="1">
            <a:spLocks noGrp="1"/>
          </p:cNvSpPr>
          <p:nvPr>
            <p:ph type="title"/>
          </p:nvPr>
        </p:nvSpPr>
        <p:spPr>
          <a:xfrm>
            <a:off x="715111" y="339502"/>
            <a:ext cx="7745321" cy="504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800" b="1" dirty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Достижение индикаторов </a:t>
            </a:r>
            <a:r>
              <a:rPr lang="en-US" sz="2800" b="1" dirty="0" smtClean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KPI</a:t>
            </a:r>
            <a:r>
              <a:rPr lang="ru-RU" sz="2800" b="1" dirty="0" smtClean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sz="2400" b="1" dirty="0">
              <a:solidFill>
                <a:srgbClr val="0628BA"/>
              </a:solidFill>
            </a:endParaRPr>
          </a:p>
        </p:txBody>
      </p:sp>
      <p:graphicFrame>
        <p:nvGraphicFramePr>
          <p:cNvPr id="50" name="Таблица 49">
            <a:extLst>
              <a:ext uri="{FF2B5EF4-FFF2-40B4-BE49-F238E27FC236}">
                <a16:creationId xmlns:a16="http://schemas.microsoft.com/office/drawing/2014/main" xmlns="" id="{64253AF3-7655-4DAA-A290-362CE396A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06014"/>
              </p:ext>
            </p:extLst>
          </p:nvPr>
        </p:nvGraphicFramePr>
        <p:xfrm>
          <a:off x="323528" y="1183882"/>
          <a:ext cx="8496944" cy="31880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28417">
                  <a:extLst>
                    <a:ext uri="{9D8B030D-6E8A-4147-A177-3AD203B41FA5}">
                      <a16:colId xmlns:a16="http://schemas.microsoft.com/office/drawing/2014/main" xmlns="" val="1845849847"/>
                    </a:ext>
                  </a:extLst>
                </a:gridCol>
                <a:gridCol w="3570145">
                  <a:extLst>
                    <a:ext uri="{9D8B030D-6E8A-4147-A177-3AD203B41FA5}">
                      <a16:colId xmlns:a16="http://schemas.microsoft.com/office/drawing/2014/main" xmlns="" val="2617865494"/>
                    </a:ext>
                  </a:extLst>
                </a:gridCol>
                <a:gridCol w="1071043">
                  <a:extLst>
                    <a:ext uri="{9D8B030D-6E8A-4147-A177-3AD203B41FA5}">
                      <a16:colId xmlns:a16="http://schemas.microsoft.com/office/drawing/2014/main" xmlns="" val="3241392815"/>
                    </a:ext>
                  </a:extLst>
                </a:gridCol>
                <a:gridCol w="2713310">
                  <a:extLst>
                    <a:ext uri="{9D8B030D-6E8A-4147-A177-3AD203B41FA5}">
                      <a16:colId xmlns:a16="http://schemas.microsoft.com/office/drawing/2014/main" xmlns="" val="1645615896"/>
                    </a:ext>
                  </a:extLst>
                </a:gridCol>
                <a:gridCol w="714029">
                  <a:extLst>
                    <a:ext uri="{9D8B030D-6E8A-4147-A177-3AD203B41FA5}">
                      <a16:colId xmlns:a16="http://schemas.microsoft.com/office/drawing/2014/main" xmlns="" val="1729498992"/>
                    </a:ext>
                  </a:extLst>
                </a:gridCol>
              </a:tblGrid>
              <a:tr h="34344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</a:t>
                      </a:r>
                      <a:r>
                        <a:rPr lang="ru-RU" sz="1100" dirty="0" err="1">
                          <a:effectLst/>
                        </a:rPr>
                        <a:t>п</a:t>
                      </a:r>
                      <a:r>
                        <a:rPr lang="ru-RU" sz="1100" dirty="0">
                          <a:effectLst/>
                        </a:rPr>
                        <a:t>/</a:t>
                      </a:r>
                      <a:r>
                        <a:rPr lang="ru-RU" sz="1100" dirty="0" err="1">
                          <a:effectLst/>
                        </a:rPr>
                        <a:t>п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индикаторов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Пороговое значение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Баллы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4113824511"/>
                  </a:ext>
                </a:extLst>
              </a:tr>
              <a:tr h="40119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Детская смертность от 7 дней до 5 лет, предотвратимое на </a:t>
                      </a:r>
                      <a:r>
                        <a:rPr lang="ru-RU" sz="1100" dirty="0">
                          <a:effectLst/>
                        </a:rPr>
                        <a:t>уровне ПМСМ (ОКИ, ОРИ)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Отсутствие - </a:t>
                      </a:r>
                      <a:r>
                        <a:rPr lang="ru-RU" sz="1100" dirty="0">
                          <a:effectLst/>
                        </a:rPr>
                        <a:t>5 </a:t>
                      </a:r>
                      <a:r>
                        <a:rPr lang="ru-RU" sz="1100" dirty="0" smtClean="0">
                          <a:effectLst/>
                        </a:rPr>
                        <a:t>б, Наличие - 0 </a:t>
                      </a:r>
                      <a:r>
                        <a:rPr lang="ru-RU" sz="1100" dirty="0">
                          <a:effectLst/>
                        </a:rPr>
                        <a:t>б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 </a:t>
                      </a:r>
                      <a:r>
                        <a:rPr lang="ru-RU" sz="1100" dirty="0">
                          <a:effectLst/>
                        </a:rPr>
                        <a:t>б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5706488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 случаев материнской смертности,  </a:t>
                      </a:r>
                      <a:r>
                        <a:rPr lang="ru-RU" sz="1100" dirty="0" smtClean="0">
                          <a:effectLst/>
                        </a:rPr>
                        <a:t>предотвратимых </a:t>
                      </a:r>
                      <a:r>
                        <a:rPr lang="ru-RU" sz="1100" dirty="0">
                          <a:effectLst/>
                        </a:rPr>
                        <a:t>на уровне ПМСП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Отсутствие - 5 б, Наличие - 0б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б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879351"/>
                  </a:ext>
                </a:extLst>
              </a:tr>
              <a:tr h="34041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 младенческой смертности на дому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Отсутствие - 5 б, Наличие - 0б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б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66471"/>
                  </a:ext>
                </a:extLst>
              </a:tr>
              <a:tr h="37309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Уровень госпитализации из числа прикрепленного населения госпитализированных с осложнениями болезней системы кровообращения: инфаркт миокарда, ОНМК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более 21,15 %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Менее 21,15 %-5б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Более 21,15 -0б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ГП </a:t>
                      </a:r>
                      <a:r>
                        <a:rPr lang="ru-RU" sz="1100" dirty="0" smtClean="0">
                          <a:effectLst/>
                        </a:rPr>
                        <a:t>№1-1</a:t>
                      </a:r>
                      <a:r>
                        <a:rPr lang="en-US" sz="1100" dirty="0" smtClean="0">
                          <a:effectLst/>
                        </a:rPr>
                        <a:t>6,7%</a:t>
                      </a:r>
                      <a:endParaRPr lang="en-US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б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9953559"/>
                  </a:ext>
                </a:extLst>
              </a:tr>
              <a:tr h="36660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Охват </a:t>
                      </a:r>
                      <a:r>
                        <a:rPr lang="ru-RU" sz="1100" dirty="0" err="1" smtClean="0">
                          <a:effectLst/>
                        </a:rPr>
                        <a:t>скрининговыми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осмотрами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100 %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100 %-5б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Менее 100 %-0б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</a:rPr>
                        <a:t>По </a:t>
                      </a:r>
                      <a:r>
                        <a:rPr lang="kk-KZ" sz="1100" dirty="0">
                          <a:effectLst/>
                        </a:rPr>
                        <a:t>ГП </a:t>
                      </a:r>
                      <a:r>
                        <a:rPr lang="kk-KZ" sz="1100" dirty="0" smtClean="0">
                          <a:effectLst/>
                        </a:rPr>
                        <a:t>№1-</a:t>
                      </a:r>
                      <a:r>
                        <a:rPr lang="en-US" sz="1100" dirty="0" smtClean="0">
                          <a:effectLst/>
                        </a:rPr>
                        <a:t> 100%</a:t>
                      </a:r>
                      <a:endParaRPr lang="en-US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 </a:t>
                      </a:r>
                      <a:r>
                        <a:rPr lang="ru-RU" sz="1100" dirty="0" smtClean="0">
                          <a:effectLst/>
                        </a:rPr>
                        <a:t>б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159822"/>
                  </a:ext>
                </a:extLst>
              </a:tr>
              <a:tr h="56949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Впервые выявленные случаи злокачественных новообразований визуальной локализации 1-2 стадии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менее </a:t>
                      </a:r>
                      <a:r>
                        <a:rPr lang="ru-RU" sz="1100" dirty="0" smtClean="0">
                          <a:effectLst/>
                        </a:rPr>
                        <a:t>7</a:t>
                      </a:r>
                      <a:r>
                        <a:rPr lang="en-US" sz="1100" dirty="0" smtClean="0">
                          <a:effectLst/>
                        </a:rPr>
                        <a:t>7,8</a:t>
                      </a:r>
                      <a:r>
                        <a:rPr lang="ru-RU" sz="1100" dirty="0" smtClean="0">
                          <a:effectLst/>
                        </a:rPr>
                        <a:t>%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Более </a:t>
                      </a:r>
                      <a:r>
                        <a:rPr lang="ru-RU" sz="1100" dirty="0" smtClean="0">
                          <a:effectLst/>
                        </a:rPr>
                        <a:t>7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r>
                        <a:rPr lang="ru-RU" sz="1100" dirty="0" smtClean="0">
                          <a:effectLst/>
                        </a:rPr>
                        <a:t>,</a:t>
                      </a:r>
                      <a:r>
                        <a:rPr lang="en-US" sz="1100" dirty="0" smtClean="0">
                          <a:effectLst/>
                        </a:rPr>
                        <a:t>8</a:t>
                      </a:r>
                      <a:r>
                        <a:rPr lang="ru-RU" sz="1100" dirty="0" smtClean="0">
                          <a:effectLst/>
                        </a:rPr>
                        <a:t>-5б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Менее </a:t>
                      </a:r>
                      <a:r>
                        <a:rPr lang="ru-RU" sz="1100" dirty="0" smtClean="0">
                          <a:effectLst/>
                        </a:rPr>
                        <a:t>7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r>
                        <a:rPr lang="ru-RU" sz="1100" dirty="0" smtClean="0">
                          <a:effectLst/>
                        </a:rPr>
                        <a:t>,</a:t>
                      </a:r>
                      <a:r>
                        <a:rPr lang="en-US" sz="1100" dirty="0" smtClean="0">
                          <a:effectLst/>
                        </a:rPr>
                        <a:t>8</a:t>
                      </a:r>
                      <a:r>
                        <a:rPr lang="ru-RU" sz="1100" dirty="0" smtClean="0">
                          <a:effectLst/>
                        </a:rPr>
                        <a:t>%-</a:t>
                      </a:r>
                      <a:r>
                        <a:rPr lang="ru-RU" sz="1100" dirty="0">
                          <a:effectLst/>
                        </a:rPr>
                        <a:t>0б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ГП </a:t>
                      </a:r>
                      <a:r>
                        <a:rPr lang="ru-RU" sz="1100" dirty="0" smtClean="0">
                          <a:effectLst/>
                        </a:rPr>
                        <a:t>№1-</a:t>
                      </a:r>
                      <a:r>
                        <a:rPr lang="en-US" sz="1100" dirty="0" smtClean="0">
                          <a:effectLst/>
                        </a:rPr>
                        <a:t>78,57%</a:t>
                      </a:r>
                      <a:endParaRPr lang="en-US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б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489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7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4"/>
          <p:cNvSpPr txBox="1">
            <a:spLocks noGrp="1"/>
          </p:cNvSpPr>
          <p:nvPr>
            <p:ph type="title"/>
          </p:nvPr>
        </p:nvSpPr>
        <p:spPr>
          <a:xfrm>
            <a:off x="715111" y="267494"/>
            <a:ext cx="7745321" cy="504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800" b="1" dirty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Достижение индикаторов </a:t>
            </a:r>
            <a:r>
              <a:rPr lang="en-US" sz="2800" b="1" dirty="0" smtClean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KPI</a:t>
            </a:r>
            <a:r>
              <a:rPr lang="ru-RU" sz="2800" b="1" dirty="0" smtClean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sz="2400" b="1" dirty="0">
              <a:solidFill>
                <a:srgbClr val="0628BA"/>
              </a:solidFill>
            </a:endParaRPr>
          </a:p>
        </p:txBody>
      </p:sp>
      <p:graphicFrame>
        <p:nvGraphicFramePr>
          <p:cNvPr id="50" name="Таблица 49">
            <a:extLst>
              <a:ext uri="{FF2B5EF4-FFF2-40B4-BE49-F238E27FC236}">
                <a16:creationId xmlns:a16="http://schemas.microsoft.com/office/drawing/2014/main" xmlns="" id="{64253AF3-7655-4DAA-A290-362CE396A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37211"/>
              </p:ext>
            </p:extLst>
          </p:nvPr>
        </p:nvGraphicFramePr>
        <p:xfrm>
          <a:off x="395536" y="915566"/>
          <a:ext cx="8352928" cy="403770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1845849847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61786549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3241392815"/>
                    </a:ext>
                  </a:extLst>
                </a:gridCol>
                <a:gridCol w="2310307">
                  <a:extLst>
                    <a:ext uri="{9D8B030D-6E8A-4147-A177-3AD203B41FA5}">
                      <a16:colId xmlns:a16="http://schemas.microsoft.com/office/drawing/2014/main" xmlns="" val="1645615896"/>
                    </a:ext>
                  </a:extLst>
                </a:gridCol>
                <a:gridCol w="714029">
                  <a:extLst>
                    <a:ext uri="{9D8B030D-6E8A-4147-A177-3AD203B41FA5}">
                      <a16:colId xmlns:a16="http://schemas.microsoft.com/office/drawing/2014/main" xmlns="" val="1729498992"/>
                    </a:ext>
                  </a:extLst>
                </a:gridCol>
              </a:tblGrid>
              <a:tr h="34344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</a:t>
                      </a:r>
                      <a:r>
                        <a:rPr lang="ru-RU" sz="1100" dirty="0" err="1">
                          <a:effectLst/>
                        </a:rPr>
                        <a:t>п</a:t>
                      </a:r>
                      <a:r>
                        <a:rPr lang="ru-RU" sz="1100" dirty="0">
                          <a:effectLst/>
                        </a:rPr>
                        <a:t>/</a:t>
                      </a:r>
                      <a:r>
                        <a:rPr lang="ru-RU" sz="1100" dirty="0" err="1">
                          <a:effectLst/>
                        </a:rPr>
                        <a:t>п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индикаторов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Пороговое значение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Баллы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4113824511"/>
                  </a:ext>
                </a:extLst>
              </a:tr>
              <a:tr h="69406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Охват пациентов программой управления заболеваниями (ПУЗ)  с нозологиями Артериальная гипертензия, хроническая сердечная </a:t>
                      </a:r>
                      <a:r>
                        <a:rPr lang="ru-RU" sz="1100" dirty="0" smtClean="0">
                          <a:effectLst/>
                        </a:rPr>
                        <a:t>недостаточность, </a:t>
                      </a:r>
                      <a:r>
                        <a:rPr lang="ru-RU" sz="1100" dirty="0">
                          <a:effectLst/>
                        </a:rPr>
                        <a:t>сахарный диабет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менее 30 % пациентов находящихся на «Д</a:t>
                      </a:r>
                      <a:r>
                        <a:rPr lang="ru-RU" sz="1100" dirty="0" smtClean="0">
                          <a:effectLst/>
                        </a:rPr>
                        <a:t>»-учете </a:t>
                      </a:r>
                      <a:r>
                        <a:rPr lang="ru-RU" sz="1100" dirty="0">
                          <a:effectLst/>
                        </a:rPr>
                        <a:t>(согласно программе ) охват </a:t>
                      </a:r>
                      <a:r>
                        <a:rPr lang="ru-RU" sz="1100" dirty="0" smtClean="0">
                          <a:effectLst/>
                        </a:rPr>
                        <a:t>диспансерной </a:t>
                      </a:r>
                      <a:r>
                        <a:rPr lang="ru-RU" sz="1100" dirty="0">
                          <a:effectLst/>
                        </a:rPr>
                        <a:t>группой за полугодие, 40 % за год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Более 30%/40 %-5б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Менее 30%/40 %-0б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ГП </a:t>
                      </a:r>
                      <a:r>
                        <a:rPr lang="ru-RU" sz="1100" dirty="0" smtClean="0">
                          <a:effectLst/>
                        </a:rPr>
                        <a:t>№1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-</a:t>
                      </a:r>
                      <a:r>
                        <a:rPr lang="en-US" sz="1100" dirty="0" smtClean="0">
                          <a:effectLst/>
                        </a:rPr>
                        <a:t> 35%</a:t>
                      </a:r>
                      <a:endParaRPr lang="en-US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5</a:t>
                      </a:r>
                      <a:r>
                        <a:rPr lang="kk-KZ" sz="1100" dirty="0" smtClean="0">
                          <a:effectLst/>
                        </a:rPr>
                        <a:t>б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5706488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Своевременно-диагностированный</a:t>
                      </a:r>
                      <a:r>
                        <a:rPr lang="ru-RU" sz="1100" baseline="0" dirty="0" smtClean="0">
                          <a:effectLst/>
                        </a:rPr>
                        <a:t> туберкулез легких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100%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100% -</a:t>
                      </a:r>
                      <a:r>
                        <a:rPr lang="ru-RU" sz="1100" dirty="0">
                          <a:effectLst/>
                        </a:rPr>
                        <a:t>5б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Менее 100% </a:t>
                      </a:r>
                      <a:r>
                        <a:rPr lang="ru-RU" sz="1100" dirty="0">
                          <a:effectLst/>
                        </a:rPr>
                        <a:t>– 0б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ГП </a:t>
                      </a:r>
                      <a:r>
                        <a:rPr lang="ru-RU" sz="1100" dirty="0" smtClean="0">
                          <a:effectLst/>
                        </a:rPr>
                        <a:t>№1- 100%</a:t>
                      </a:r>
                      <a:endParaRPr lang="en-US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</a:rPr>
                        <a:t>5б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879351"/>
                  </a:ext>
                </a:extLst>
              </a:tr>
              <a:tr h="34041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посещений организаций здравоохранения, оказывающих ПМСП, на одного жителя в год 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</a:rPr>
                        <a:t>5,59%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5,59 </a:t>
                      </a:r>
                      <a:r>
                        <a:rPr lang="ru-RU" sz="1100" dirty="0">
                          <a:effectLst/>
                        </a:rPr>
                        <a:t>и более -5б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Менее </a:t>
                      </a:r>
                      <a:r>
                        <a:rPr lang="ru-RU" sz="1100" dirty="0" smtClean="0">
                          <a:effectLst/>
                        </a:rPr>
                        <a:t>5,59 </a:t>
                      </a:r>
                      <a:r>
                        <a:rPr lang="ru-RU" sz="1100" dirty="0">
                          <a:effectLst/>
                        </a:rPr>
                        <a:t>– 0б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ГП </a:t>
                      </a:r>
                      <a:r>
                        <a:rPr lang="ru-RU" sz="1100" dirty="0" smtClean="0">
                          <a:effectLst/>
                        </a:rPr>
                        <a:t>№1-5,63%</a:t>
                      </a:r>
                      <a:endParaRPr lang="en-US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5б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66471"/>
                  </a:ext>
                </a:extLst>
              </a:tr>
              <a:tr h="37309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Охват вакцинацией, ревакцинацией подлежащего контингента против коронавирусной инфекции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Не менее 50 ℅ от плана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Более 50℅ -5б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Менее 50℅-5б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Выполнение </a:t>
                      </a:r>
                      <a:r>
                        <a:rPr lang="kk-KZ" sz="1100" dirty="0" smtClean="0">
                          <a:effectLst/>
                        </a:rPr>
                        <a:t>вакцинации-100%</a:t>
                      </a:r>
                      <a:endParaRPr lang="kk-KZ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</a:rPr>
                        <a:t>Ревакцинации-82%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5б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9953559"/>
                  </a:ext>
                </a:extLst>
              </a:tr>
              <a:tr h="36660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Заболеваемость ожирением среди детей 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(0-14 лет)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148,9 на 100 </a:t>
                      </a:r>
                      <a:r>
                        <a:rPr lang="ru-RU" sz="1100" dirty="0" smtClean="0">
                          <a:effectLst/>
                        </a:rPr>
                        <a:t>тыс. </a:t>
                      </a:r>
                      <a:r>
                        <a:rPr lang="ru-RU" sz="1100" dirty="0">
                          <a:effectLst/>
                        </a:rPr>
                        <a:t>населения того же возраста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148,9 и менее – 5 б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Более 148,9– 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ГП </a:t>
                      </a:r>
                      <a:r>
                        <a:rPr lang="ru-RU" sz="1100" dirty="0" smtClean="0">
                          <a:effectLst/>
                        </a:rPr>
                        <a:t>№1 – 49,72</a:t>
                      </a:r>
                      <a:endParaRPr lang="en-US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5б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159822"/>
                  </a:ext>
                </a:extLst>
              </a:tr>
              <a:tr h="17381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Итого</a:t>
                      </a:r>
                      <a:endParaRPr lang="en-US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55 </a:t>
                      </a:r>
                      <a:r>
                        <a:rPr lang="ru-RU" sz="1100" dirty="0">
                          <a:effectLst/>
                        </a:rPr>
                        <a:t>б</a:t>
                      </a:r>
                      <a:endParaRPr lang="en-US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55</a:t>
                      </a:r>
                      <a:r>
                        <a:rPr lang="kk-KZ" sz="1100" dirty="0" smtClean="0">
                          <a:effectLst/>
                        </a:rPr>
                        <a:t> </a:t>
                      </a:r>
                      <a:r>
                        <a:rPr lang="kk-KZ" sz="1100" dirty="0">
                          <a:effectLst/>
                        </a:rPr>
                        <a:t>б</a:t>
                      </a:r>
                      <a:endParaRPr lang="en-US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1811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2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4"/>
          <p:cNvSpPr txBox="1">
            <a:spLocks noGrp="1"/>
          </p:cNvSpPr>
          <p:nvPr>
            <p:ph type="title"/>
          </p:nvPr>
        </p:nvSpPr>
        <p:spPr>
          <a:xfrm>
            <a:off x="715111" y="267494"/>
            <a:ext cx="7745321" cy="504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800" b="1" dirty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Обращения физических и юридических лиц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76781460"/>
              </p:ext>
            </p:extLst>
          </p:nvPr>
        </p:nvGraphicFramePr>
        <p:xfrm>
          <a:off x="4355976" y="483518"/>
          <a:ext cx="46440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99025772"/>
              </p:ext>
            </p:extLst>
          </p:nvPr>
        </p:nvGraphicFramePr>
        <p:xfrm>
          <a:off x="21544" y="483518"/>
          <a:ext cx="4499992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58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419622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Анализ финансового состояния на основе бухгалтерской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(финансовой) отчетности»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2022-2023г.г.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0"/>
          <p:cNvSpPr txBox="1">
            <a:spLocks noGrp="1"/>
          </p:cNvSpPr>
          <p:nvPr>
            <p:ph type="title"/>
          </p:nvPr>
        </p:nvSpPr>
        <p:spPr>
          <a:xfrm>
            <a:off x="756004" y="116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k-KZ" altLang="ru-RU" sz="28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НАСЕЛЕНИЯ</a:t>
            </a:r>
          </a:p>
        </p:txBody>
      </p:sp>
      <p:sp>
        <p:nvSpPr>
          <p:cNvPr id="492" name="Google Shape;492;p30"/>
          <p:cNvSpPr txBox="1">
            <a:spLocks noGrp="1"/>
          </p:cNvSpPr>
          <p:nvPr>
            <p:ph type="body" idx="1"/>
          </p:nvPr>
        </p:nvSpPr>
        <p:spPr>
          <a:xfrm>
            <a:off x="395536" y="699542"/>
            <a:ext cx="8568952" cy="1008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271463">
              <a:buClrTx/>
              <a:buSzTx/>
              <a:buNone/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прикрепленного населения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2023г.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56607 (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них взрослое  население –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38546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дети  до 14 лет –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16075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подростки –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1986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 года –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733,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женщины фертильного возраста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16206)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71463">
              <a:buClrTx/>
              <a:buSzTx/>
              <a:buNone/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обслуживания включает в себя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район: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Медеуский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р-он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49347 и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Жетысуйский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р-он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7260. 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82413513"/>
              </p:ext>
            </p:extLst>
          </p:nvPr>
        </p:nvGraphicFramePr>
        <p:xfrm>
          <a:off x="971600" y="1851670"/>
          <a:ext cx="8071701" cy="320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00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202215970"/>
              </p:ext>
            </p:extLst>
          </p:nvPr>
        </p:nvGraphicFramePr>
        <p:xfrm>
          <a:off x="3768517" y="797846"/>
          <a:ext cx="5040560" cy="193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1">
            <a:extLst>
              <a:ext uri="{FF2B5EF4-FFF2-40B4-BE49-F238E27FC236}">
                <a16:creationId xmlns:a16="http://schemas.microsoft.com/office/drawing/2014/main" xmlns="" id="{917E9FBC-54A2-4621-867F-B6918015C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616" y="771550"/>
            <a:ext cx="33843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ru-RU" sz="2000" b="1" dirty="0">
                <a:solidFill>
                  <a:srgbClr val="21274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solidFill>
                  <a:srgbClr val="21274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037 700,07 </a:t>
            </a:r>
            <a:r>
              <a:rPr lang="ru-RU" sz="2000" b="1" dirty="0" err="1" smtClean="0">
                <a:solidFill>
                  <a:srgbClr val="21274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тыс.тенге</a:t>
            </a:r>
            <a:endParaRPr lang="ru-RU" sz="2000" b="1" dirty="0">
              <a:solidFill>
                <a:srgbClr val="21274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0" name="Google Shape;670;p38"/>
          <p:cNvSpPr/>
          <p:nvPr/>
        </p:nvSpPr>
        <p:spPr>
          <a:xfrm>
            <a:off x="8162888" y="4359968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2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1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8"/>
                </a:lnTo>
                <a:lnTo>
                  <a:pt x="1136" y="2890"/>
                </a:lnTo>
                <a:lnTo>
                  <a:pt x="1316" y="2967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1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7"/>
                </a:lnTo>
                <a:lnTo>
                  <a:pt x="3484" y="2890"/>
                </a:lnTo>
                <a:lnTo>
                  <a:pt x="3716" y="2838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1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2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619672" y="213099"/>
            <a:ext cx="6169355" cy="464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8640" indent="-18288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5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2pPr>
            <a:lvl3pPr marL="822960" indent="-18288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5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3pPr>
            <a:lvl4pPr marL="1097280" indent="-18288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5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4pPr>
            <a:lvl5pPr marL="1389888" indent="-18288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5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18288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5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18288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5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18288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5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18288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50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4572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Абсолютные показатели финансовой устойчивости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924" y="777801"/>
            <a:ext cx="208823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buClrTx/>
              <a:buFontTx/>
              <a:buNone/>
            </a:pPr>
            <a:r>
              <a:rPr lang="ru-RU" sz="1800" b="1" i="1" kern="12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Источники финансирования в динамике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139696701"/>
              </p:ext>
            </p:extLst>
          </p:nvPr>
        </p:nvGraphicFramePr>
        <p:xfrm>
          <a:off x="1075640" y="2800641"/>
          <a:ext cx="6016640" cy="253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1">
            <a:extLst>
              <a:ext uri="{FF2B5EF4-FFF2-40B4-BE49-F238E27FC236}">
                <a16:creationId xmlns:a16="http://schemas.microsoft.com/office/drawing/2014/main" xmlns="" id="{917E9FBC-54A2-4621-867F-B6918015C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2" y="3084541"/>
            <a:ext cx="33843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ru-RU" sz="2000" b="1" dirty="0">
                <a:solidFill>
                  <a:srgbClr val="21274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2 207 455,02 тыс.тенге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3"/>
          <p:cNvSpPr/>
          <p:nvPr/>
        </p:nvSpPr>
        <p:spPr>
          <a:xfrm>
            <a:off x="8162888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2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9"/>
                </a:lnTo>
                <a:lnTo>
                  <a:pt x="1136" y="2890"/>
                </a:lnTo>
                <a:lnTo>
                  <a:pt x="1316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484" y="2890"/>
                </a:lnTo>
                <a:lnTo>
                  <a:pt x="3716" y="2839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553" name="Google Shape;553;p33"/>
          <p:cNvGrpSpPr/>
          <p:nvPr/>
        </p:nvGrpSpPr>
        <p:grpSpPr>
          <a:xfrm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54" name="Google Shape;554;p33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3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800725" y="270590"/>
            <a:ext cx="733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D4E4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sz="2000" b="1" dirty="0" smtClean="0">
                <a:solidFill>
                  <a:srgbClr val="D4E4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 и </a:t>
            </a:r>
            <a:r>
              <a:rPr lang="ru-RU" sz="2000" b="1" dirty="0">
                <a:solidFill>
                  <a:srgbClr val="D4E4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2000" b="1" dirty="0" smtClean="0">
                <a:solidFill>
                  <a:srgbClr val="D4E4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2022-2023г.г.</a:t>
            </a:r>
            <a:endParaRPr lang="ru-RU" sz="2000" b="1" dirty="0">
              <a:solidFill>
                <a:srgbClr val="D4E4D8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19" y="667522"/>
            <a:ext cx="7293667" cy="42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2"/>
          <p:cNvSpPr/>
          <p:nvPr/>
        </p:nvSpPr>
        <p:spPr>
          <a:xfrm>
            <a:off x="500657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20" y="723"/>
                </a:lnTo>
                <a:lnTo>
                  <a:pt x="2116" y="1290"/>
                </a:lnTo>
                <a:lnTo>
                  <a:pt x="2065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42" y="2374"/>
                </a:lnTo>
                <a:lnTo>
                  <a:pt x="1136" y="2452"/>
                </a:lnTo>
                <a:lnTo>
                  <a:pt x="904" y="2503"/>
                </a:lnTo>
                <a:lnTo>
                  <a:pt x="646" y="2555"/>
                </a:lnTo>
                <a:lnTo>
                  <a:pt x="1" y="2658"/>
                </a:lnTo>
                <a:lnTo>
                  <a:pt x="646" y="2761"/>
                </a:lnTo>
                <a:lnTo>
                  <a:pt x="904" y="2839"/>
                </a:lnTo>
                <a:lnTo>
                  <a:pt x="1136" y="2890"/>
                </a:lnTo>
                <a:lnTo>
                  <a:pt x="1342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65" y="3819"/>
                </a:lnTo>
                <a:lnTo>
                  <a:pt x="2116" y="4051"/>
                </a:lnTo>
                <a:lnTo>
                  <a:pt x="2220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510" y="2890"/>
                </a:lnTo>
                <a:lnTo>
                  <a:pt x="3716" y="2839"/>
                </a:lnTo>
                <a:lnTo>
                  <a:pt x="4000" y="2761"/>
                </a:lnTo>
                <a:lnTo>
                  <a:pt x="4619" y="2658"/>
                </a:lnTo>
                <a:lnTo>
                  <a:pt x="4000" y="2555"/>
                </a:lnTo>
                <a:lnTo>
                  <a:pt x="3716" y="2503"/>
                </a:lnTo>
                <a:lnTo>
                  <a:pt x="3510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8162888" y="4359968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2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1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8"/>
                </a:lnTo>
                <a:lnTo>
                  <a:pt x="1136" y="2890"/>
                </a:lnTo>
                <a:lnTo>
                  <a:pt x="1316" y="2967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1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7"/>
                </a:lnTo>
                <a:lnTo>
                  <a:pt x="3484" y="2890"/>
                </a:lnTo>
                <a:lnTo>
                  <a:pt x="3716" y="2838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1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2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5" name="Google Shape;535;p32"/>
          <p:cNvGrpSpPr/>
          <p:nvPr/>
        </p:nvGrpSpPr>
        <p:grpSpPr>
          <a:xfrm flipH="1"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36" name="Google Shape;536;p32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32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1616504" y="22289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показателей расходов</a:t>
            </a:r>
          </a:p>
        </p:txBody>
      </p:sp>
      <p:pic>
        <p:nvPicPr>
          <p:cNvPr id="677" name="Рисунок 6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65" y="592227"/>
            <a:ext cx="6870232" cy="428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548827"/>
              </p:ext>
            </p:extLst>
          </p:nvPr>
        </p:nvGraphicFramePr>
        <p:xfrm>
          <a:off x="4563024" y="157507"/>
          <a:ext cx="4176464" cy="448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6" name="Google Shape;546;p33"/>
          <p:cNvSpPr/>
          <p:nvPr/>
        </p:nvSpPr>
        <p:spPr>
          <a:xfrm>
            <a:off x="8162888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2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9"/>
                </a:lnTo>
                <a:lnTo>
                  <a:pt x="1136" y="2890"/>
                </a:lnTo>
                <a:lnTo>
                  <a:pt x="1316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484" y="2890"/>
                </a:lnTo>
                <a:lnTo>
                  <a:pt x="3716" y="2839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53" name="Google Shape;553;p33"/>
          <p:cNvGrpSpPr/>
          <p:nvPr/>
        </p:nvGrpSpPr>
        <p:grpSpPr>
          <a:xfrm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54" name="Google Shape;554;p33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3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800725" y="270590"/>
            <a:ext cx="733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D4E4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заработная </a:t>
            </a:r>
            <a:r>
              <a:rPr lang="ru-RU" sz="2000" b="1" dirty="0" smtClean="0">
                <a:solidFill>
                  <a:srgbClr val="D4E4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плата врачей </a:t>
            </a:r>
            <a:r>
              <a:rPr lang="ru-RU" sz="2000" b="1" dirty="0">
                <a:solidFill>
                  <a:srgbClr val="D4E4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СМР в тенге</a:t>
            </a:r>
          </a:p>
        </p:txBody>
      </p:sp>
      <p:graphicFrame>
        <p:nvGraphicFramePr>
          <p:cNvPr id="21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281864"/>
              </p:ext>
            </p:extLst>
          </p:nvPr>
        </p:nvGraphicFramePr>
        <p:xfrm>
          <a:off x="457034" y="392151"/>
          <a:ext cx="41764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74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84282"/>
              </p:ext>
            </p:extLst>
          </p:nvPr>
        </p:nvGraphicFramePr>
        <p:xfrm>
          <a:off x="5282301" y="906579"/>
          <a:ext cx="3240360" cy="1308735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824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достижения результата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5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население 56654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166,98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5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население 59622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27" name="Google Shape;527;p32"/>
          <p:cNvSpPr/>
          <p:nvPr/>
        </p:nvSpPr>
        <p:spPr>
          <a:xfrm>
            <a:off x="500657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20" y="723"/>
                </a:lnTo>
                <a:lnTo>
                  <a:pt x="2116" y="1290"/>
                </a:lnTo>
                <a:lnTo>
                  <a:pt x="2065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42" y="2374"/>
                </a:lnTo>
                <a:lnTo>
                  <a:pt x="1136" y="2452"/>
                </a:lnTo>
                <a:lnTo>
                  <a:pt x="904" y="2503"/>
                </a:lnTo>
                <a:lnTo>
                  <a:pt x="646" y="2555"/>
                </a:lnTo>
                <a:lnTo>
                  <a:pt x="1" y="2658"/>
                </a:lnTo>
                <a:lnTo>
                  <a:pt x="646" y="2761"/>
                </a:lnTo>
                <a:lnTo>
                  <a:pt x="904" y="2839"/>
                </a:lnTo>
                <a:lnTo>
                  <a:pt x="1136" y="2890"/>
                </a:lnTo>
                <a:lnTo>
                  <a:pt x="1342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65" y="3819"/>
                </a:lnTo>
                <a:lnTo>
                  <a:pt x="2116" y="4051"/>
                </a:lnTo>
                <a:lnTo>
                  <a:pt x="2220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510" y="2890"/>
                </a:lnTo>
                <a:lnTo>
                  <a:pt x="3716" y="2839"/>
                </a:lnTo>
                <a:lnTo>
                  <a:pt x="4000" y="2761"/>
                </a:lnTo>
                <a:lnTo>
                  <a:pt x="4619" y="2658"/>
                </a:lnTo>
                <a:lnTo>
                  <a:pt x="4000" y="2555"/>
                </a:lnTo>
                <a:lnTo>
                  <a:pt x="3716" y="2503"/>
                </a:lnTo>
                <a:lnTo>
                  <a:pt x="3510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8162888" y="4359968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2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1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8"/>
                </a:lnTo>
                <a:lnTo>
                  <a:pt x="1136" y="2890"/>
                </a:lnTo>
                <a:lnTo>
                  <a:pt x="1316" y="2967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1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7"/>
                </a:lnTo>
                <a:lnTo>
                  <a:pt x="3484" y="2890"/>
                </a:lnTo>
                <a:lnTo>
                  <a:pt x="3716" y="2838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1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2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5" name="Google Shape;535;p32"/>
          <p:cNvGrpSpPr/>
          <p:nvPr/>
        </p:nvGrpSpPr>
        <p:grpSpPr>
          <a:xfrm flipH="1"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36" name="Google Shape;536;p32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32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1616504" y="222895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сумм стимулирующего компонента комплексного </a:t>
            </a:r>
            <a:r>
              <a:rPr lang="ru-RU" sz="1800" b="1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подушевого</a:t>
            </a:r>
            <a:r>
              <a:rPr lang="ru-RU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норматива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02374" y="1114907"/>
            <a:ext cx="8316416" cy="3588828"/>
            <a:chOff x="0" y="1896567"/>
            <a:chExt cx="9155430" cy="5292599"/>
          </a:xfrm>
        </p:grpSpPr>
        <p:sp>
          <p:nvSpPr>
            <p:cNvPr id="25" name="Rectangle 34"/>
            <p:cNvSpPr>
              <a:spLocks noChangeArrowheads="1"/>
            </p:cNvSpPr>
            <p:nvPr/>
          </p:nvSpPr>
          <p:spPr bwMode="gray">
            <a:xfrm>
              <a:off x="0" y="2348880"/>
              <a:ext cx="9155430" cy="4840286"/>
            </a:xfrm>
            <a:prstGeom prst="rect">
              <a:avLst/>
            </a:prstGeom>
            <a:gradFill flip="none" rotWithShape="1">
              <a:gsLst>
                <a:gs pos="0">
                  <a:srgbClr val="000000">
                    <a:alpha val="1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  <a:tileRect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90500" marR="0" lvl="0" indent="-190500" algn="ctr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969696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de-DE" sz="1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" name="Freeform 3"/>
            <p:cNvSpPr>
              <a:spLocks noEditPoints="1"/>
            </p:cNvSpPr>
            <p:nvPr/>
          </p:nvSpPr>
          <p:spPr bwMode="gray">
            <a:xfrm>
              <a:off x="683568" y="1896567"/>
              <a:ext cx="7126932" cy="4311650"/>
            </a:xfrm>
            <a:custGeom>
              <a:avLst/>
              <a:gdLst>
                <a:gd name="T0" fmla="*/ 1092 w 2820"/>
                <a:gd name="T1" fmla="*/ 50 h 2912"/>
                <a:gd name="T2" fmla="*/ 822 w 2820"/>
                <a:gd name="T3" fmla="*/ 168 h 2912"/>
                <a:gd name="T4" fmla="*/ 594 w 2820"/>
                <a:gd name="T5" fmla="*/ 300 h 2912"/>
                <a:gd name="T6" fmla="*/ 406 w 2820"/>
                <a:gd name="T7" fmla="*/ 446 h 2912"/>
                <a:gd name="T8" fmla="*/ 254 w 2820"/>
                <a:gd name="T9" fmla="*/ 604 h 2912"/>
                <a:gd name="T10" fmla="*/ 140 w 2820"/>
                <a:gd name="T11" fmla="*/ 772 h 2912"/>
                <a:gd name="T12" fmla="*/ 60 w 2820"/>
                <a:gd name="T13" fmla="*/ 944 h 2912"/>
                <a:gd name="T14" fmla="*/ 14 w 2820"/>
                <a:gd name="T15" fmla="*/ 1122 h 2912"/>
                <a:gd name="T16" fmla="*/ 0 w 2820"/>
                <a:gd name="T17" fmla="*/ 1300 h 2912"/>
                <a:gd name="T18" fmla="*/ 18 w 2820"/>
                <a:gd name="T19" fmla="*/ 1476 h 2912"/>
                <a:gd name="T20" fmla="*/ 64 w 2820"/>
                <a:gd name="T21" fmla="*/ 1650 h 2912"/>
                <a:gd name="T22" fmla="*/ 138 w 2820"/>
                <a:gd name="T23" fmla="*/ 1818 h 2912"/>
                <a:gd name="T24" fmla="*/ 238 w 2820"/>
                <a:gd name="T25" fmla="*/ 1978 h 2912"/>
                <a:gd name="T26" fmla="*/ 364 w 2820"/>
                <a:gd name="T27" fmla="*/ 2126 h 2912"/>
                <a:gd name="T28" fmla="*/ 512 w 2820"/>
                <a:gd name="T29" fmla="*/ 2262 h 2912"/>
                <a:gd name="T30" fmla="*/ 684 w 2820"/>
                <a:gd name="T31" fmla="*/ 2382 h 2912"/>
                <a:gd name="T32" fmla="*/ 874 w 2820"/>
                <a:gd name="T33" fmla="*/ 2484 h 2912"/>
                <a:gd name="T34" fmla="*/ 1086 w 2820"/>
                <a:gd name="T35" fmla="*/ 2564 h 2912"/>
                <a:gd name="T36" fmla="*/ 1314 w 2820"/>
                <a:gd name="T37" fmla="*/ 2622 h 2912"/>
                <a:gd name="T38" fmla="*/ 1558 w 2820"/>
                <a:gd name="T39" fmla="*/ 2654 h 2912"/>
                <a:gd name="T40" fmla="*/ 1818 w 2820"/>
                <a:gd name="T41" fmla="*/ 2658 h 2912"/>
                <a:gd name="T42" fmla="*/ 2090 w 2820"/>
                <a:gd name="T43" fmla="*/ 2632 h 2912"/>
                <a:gd name="T44" fmla="*/ 2374 w 2820"/>
                <a:gd name="T45" fmla="*/ 2574 h 2912"/>
                <a:gd name="T46" fmla="*/ 2544 w 2820"/>
                <a:gd name="T47" fmla="*/ 2912 h 2912"/>
                <a:gd name="T48" fmla="*/ 1868 w 2820"/>
                <a:gd name="T49" fmla="*/ 1552 h 2912"/>
                <a:gd name="T50" fmla="*/ 1956 w 2820"/>
                <a:gd name="T51" fmla="*/ 1914 h 2912"/>
                <a:gd name="T52" fmla="*/ 1788 w 2820"/>
                <a:gd name="T53" fmla="*/ 1936 h 2912"/>
                <a:gd name="T54" fmla="*/ 1616 w 2820"/>
                <a:gd name="T55" fmla="*/ 1934 h 2912"/>
                <a:gd name="T56" fmla="*/ 1442 w 2820"/>
                <a:gd name="T57" fmla="*/ 1912 h 2912"/>
                <a:gd name="T58" fmla="*/ 1272 w 2820"/>
                <a:gd name="T59" fmla="*/ 1872 h 2912"/>
                <a:gd name="T60" fmla="*/ 1108 w 2820"/>
                <a:gd name="T61" fmla="*/ 1812 h 2912"/>
                <a:gd name="T62" fmla="*/ 952 w 2820"/>
                <a:gd name="T63" fmla="*/ 1736 h 2912"/>
                <a:gd name="T64" fmla="*/ 810 w 2820"/>
                <a:gd name="T65" fmla="*/ 1646 h 2912"/>
                <a:gd name="T66" fmla="*/ 684 w 2820"/>
                <a:gd name="T67" fmla="*/ 1542 h 2912"/>
                <a:gd name="T68" fmla="*/ 578 w 2820"/>
                <a:gd name="T69" fmla="*/ 1428 h 2912"/>
                <a:gd name="T70" fmla="*/ 494 w 2820"/>
                <a:gd name="T71" fmla="*/ 1304 h 2912"/>
                <a:gd name="T72" fmla="*/ 438 w 2820"/>
                <a:gd name="T73" fmla="*/ 1170 h 2912"/>
                <a:gd name="T74" fmla="*/ 410 w 2820"/>
                <a:gd name="T75" fmla="*/ 1032 h 2912"/>
                <a:gd name="T76" fmla="*/ 416 w 2820"/>
                <a:gd name="T77" fmla="*/ 888 h 2912"/>
                <a:gd name="T78" fmla="*/ 460 w 2820"/>
                <a:gd name="T79" fmla="*/ 742 h 2912"/>
                <a:gd name="T80" fmla="*/ 544 w 2820"/>
                <a:gd name="T81" fmla="*/ 592 h 2912"/>
                <a:gd name="T82" fmla="*/ 670 w 2820"/>
                <a:gd name="T83" fmla="*/ 444 h 2912"/>
                <a:gd name="T84" fmla="*/ 844 w 2820"/>
                <a:gd name="T85" fmla="*/ 298 h 2912"/>
                <a:gd name="T86" fmla="*/ 1070 w 2820"/>
                <a:gd name="T87" fmla="*/ 154 h 2912"/>
                <a:gd name="T88" fmla="*/ 1348 w 2820"/>
                <a:gd name="T89" fmla="*/ 16 h 2912"/>
                <a:gd name="T90" fmla="*/ 1244 w 2820"/>
                <a:gd name="T91" fmla="*/ 0 h 2912"/>
                <a:gd name="T92" fmla="*/ 2820 w 2820"/>
                <a:gd name="T93" fmla="*/ 1934 h 2912"/>
                <a:gd name="T94" fmla="*/ 2820 w 2820"/>
                <a:gd name="T95" fmla="*/ 1934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A7EA52">
                    <a:lumMod val="28000"/>
                    <a:lumOff val="72000"/>
                  </a:srgbClr>
                </a:gs>
                <a:gs pos="100000">
                  <a:srgbClr val="009999"/>
                </a:gs>
              </a:gsLst>
              <a:lin ang="5400000" scaled="1"/>
            </a:gradFill>
            <a:ln>
              <a:noFill/>
            </a:ln>
            <a:effectLst>
              <a:outerShdw dist="206741" dir="8249373" algn="ctr" rotWithShape="0">
                <a:srgbClr val="212745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7" name="Group 42"/>
            <p:cNvGrpSpPr>
              <a:grpSpLocks/>
            </p:cNvGrpSpPr>
            <p:nvPr/>
          </p:nvGrpSpPr>
          <p:grpSpPr bwMode="auto">
            <a:xfrm>
              <a:off x="3327394" y="3782889"/>
              <a:ext cx="2054225" cy="2220913"/>
              <a:chOff x="1935" y="2160"/>
              <a:chExt cx="1294" cy="1399"/>
            </a:xfrm>
          </p:grpSpPr>
          <p:pic>
            <p:nvPicPr>
              <p:cNvPr id="40" name="Picture 35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3216"/>
                <a:ext cx="1248" cy="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val 6"/>
              <p:cNvSpPr>
                <a:spLocks noChangeArrowheads="1"/>
              </p:cNvSpPr>
              <p:nvPr/>
            </p:nvSpPr>
            <p:spPr bwMode="gray">
              <a:xfrm>
                <a:off x="1935" y="2160"/>
                <a:ext cx="1294" cy="12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2" name="Oval 7"/>
              <p:cNvSpPr>
                <a:spLocks noChangeArrowheads="1"/>
              </p:cNvSpPr>
              <p:nvPr/>
            </p:nvSpPr>
            <p:spPr bwMode="gray">
              <a:xfrm>
                <a:off x="1952" y="2167"/>
                <a:ext cx="1262" cy="119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3" name="Oval 8"/>
              <p:cNvSpPr>
                <a:spLocks noChangeArrowheads="1"/>
              </p:cNvSpPr>
              <p:nvPr/>
            </p:nvSpPr>
            <p:spPr bwMode="gray">
              <a:xfrm>
                <a:off x="1965" y="2178"/>
                <a:ext cx="1201" cy="11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4" name="Oval 9"/>
              <p:cNvSpPr>
                <a:spLocks noChangeArrowheads="1"/>
              </p:cNvSpPr>
              <p:nvPr/>
            </p:nvSpPr>
            <p:spPr bwMode="gray">
              <a:xfrm>
                <a:off x="2035" y="2210"/>
                <a:ext cx="1068" cy="90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41"/>
            <p:cNvGrpSpPr>
              <a:grpSpLocks/>
            </p:cNvGrpSpPr>
            <p:nvPr/>
          </p:nvGrpSpPr>
          <p:grpSpPr bwMode="auto">
            <a:xfrm>
              <a:off x="750545" y="2879602"/>
              <a:ext cx="1676400" cy="1828800"/>
              <a:chOff x="576" y="1920"/>
              <a:chExt cx="1056" cy="1152"/>
            </a:xfrm>
          </p:grpSpPr>
          <p:pic>
            <p:nvPicPr>
              <p:cNvPr id="35" name="Picture 36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2780"/>
                <a:ext cx="1056" cy="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Oval 12"/>
              <p:cNvSpPr>
                <a:spLocks noChangeArrowheads="1"/>
              </p:cNvSpPr>
              <p:nvPr/>
            </p:nvSpPr>
            <p:spPr bwMode="gray">
              <a:xfrm>
                <a:off x="625" y="1920"/>
                <a:ext cx="993" cy="101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7" name="Oval 13"/>
              <p:cNvSpPr>
                <a:spLocks noChangeArrowheads="1"/>
              </p:cNvSpPr>
              <p:nvPr/>
            </p:nvSpPr>
            <p:spPr bwMode="gray">
              <a:xfrm>
                <a:off x="637" y="1925"/>
                <a:ext cx="970" cy="9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8" name="Oval 14"/>
              <p:cNvSpPr>
                <a:spLocks noChangeArrowheads="1"/>
              </p:cNvSpPr>
              <p:nvPr/>
            </p:nvSpPr>
            <p:spPr bwMode="gray">
              <a:xfrm>
                <a:off x="648" y="1935"/>
                <a:ext cx="922" cy="92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9" name="Oval 15"/>
              <p:cNvSpPr>
                <a:spLocks noChangeArrowheads="1"/>
              </p:cNvSpPr>
              <p:nvPr/>
            </p:nvSpPr>
            <p:spPr bwMode="gray">
              <a:xfrm>
                <a:off x="701" y="1961"/>
                <a:ext cx="821" cy="7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958164" y="3176951"/>
              <a:ext cx="133882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E67C8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2023г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E67C8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76499,43</a:t>
              </a: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3610643" y="4163943"/>
              <a:ext cx="1620957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E67C8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2022г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E67C8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75 780,72</a:t>
              </a:r>
              <a:endPara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0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3"/>
          <p:cNvSpPr/>
          <p:nvPr/>
        </p:nvSpPr>
        <p:spPr>
          <a:xfrm>
            <a:off x="8162888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2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9"/>
                </a:lnTo>
                <a:lnTo>
                  <a:pt x="1136" y="2890"/>
                </a:lnTo>
                <a:lnTo>
                  <a:pt x="1316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484" y="2890"/>
                </a:lnTo>
                <a:lnTo>
                  <a:pt x="3716" y="2839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53" name="Google Shape;553;p33"/>
          <p:cNvGrpSpPr/>
          <p:nvPr/>
        </p:nvGrpSpPr>
        <p:grpSpPr>
          <a:xfrm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54" name="Google Shape;554;p33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3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800725" y="270590"/>
            <a:ext cx="733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Премия за периоды </a:t>
            </a:r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2023-2022г.г</a:t>
            </a:r>
            <a:r>
              <a:rPr lang="ru-RU" sz="2000" b="1" dirty="0" smtClean="0">
                <a:solidFill>
                  <a:srgbClr val="D4E4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D4E4D8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26" y="834646"/>
            <a:ext cx="5350623" cy="40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2"/>
          <p:cNvSpPr/>
          <p:nvPr/>
        </p:nvSpPr>
        <p:spPr>
          <a:xfrm>
            <a:off x="500657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20" y="723"/>
                </a:lnTo>
                <a:lnTo>
                  <a:pt x="2116" y="1290"/>
                </a:lnTo>
                <a:lnTo>
                  <a:pt x="2065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42" y="2374"/>
                </a:lnTo>
                <a:lnTo>
                  <a:pt x="1136" y="2452"/>
                </a:lnTo>
                <a:lnTo>
                  <a:pt x="904" y="2503"/>
                </a:lnTo>
                <a:lnTo>
                  <a:pt x="646" y="2555"/>
                </a:lnTo>
                <a:lnTo>
                  <a:pt x="1" y="2658"/>
                </a:lnTo>
                <a:lnTo>
                  <a:pt x="646" y="2761"/>
                </a:lnTo>
                <a:lnTo>
                  <a:pt x="904" y="2839"/>
                </a:lnTo>
                <a:lnTo>
                  <a:pt x="1136" y="2890"/>
                </a:lnTo>
                <a:lnTo>
                  <a:pt x="1342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65" y="3819"/>
                </a:lnTo>
                <a:lnTo>
                  <a:pt x="2116" y="4051"/>
                </a:lnTo>
                <a:lnTo>
                  <a:pt x="2220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510" y="2890"/>
                </a:lnTo>
                <a:lnTo>
                  <a:pt x="3716" y="2839"/>
                </a:lnTo>
                <a:lnTo>
                  <a:pt x="4000" y="2761"/>
                </a:lnTo>
                <a:lnTo>
                  <a:pt x="4619" y="2658"/>
                </a:lnTo>
                <a:lnTo>
                  <a:pt x="4000" y="2555"/>
                </a:lnTo>
                <a:lnTo>
                  <a:pt x="3716" y="2503"/>
                </a:lnTo>
                <a:lnTo>
                  <a:pt x="3510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8162888" y="4359968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2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1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8"/>
                </a:lnTo>
                <a:lnTo>
                  <a:pt x="1136" y="2890"/>
                </a:lnTo>
                <a:lnTo>
                  <a:pt x="1316" y="2967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1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7"/>
                </a:lnTo>
                <a:lnTo>
                  <a:pt x="3484" y="2890"/>
                </a:lnTo>
                <a:lnTo>
                  <a:pt x="3716" y="2838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1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2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5" name="Google Shape;535;p32"/>
          <p:cNvGrpSpPr/>
          <p:nvPr/>
        </p:nvGrpSpPr>
        <p:grpSpPr>
          <a:xfrm flipH="1"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36" name="Google Shape;536;p32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32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1648691" y="435793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Приобретенное оборудование 2023 год</a:t>
            </a:r>
          </a:p>
        </p:txBody>
      </p:sp>
      <p:graphicFrame>
        <p:nvGraphicFramePr>
          <p:cNvPr id="4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57373"/>
              </p:ext>
            </p:extLst>
          </p:nvPr>
        </p:nvGraphicFramePr>
        <p:xfrm>
          <a:off x="683568" y="1275758"/>
          <a:ext cx="7772400" cy="163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03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оборудования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Сумма(тенге)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09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Компрессор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391496"/>
              </p:ext>
            </p:extLst>
          </p:nvPr>
        </p:nvGraphicFramePr>
        <p:xfrm>
          <a:off x="683568" y="1257676"/>
          <a:ext cx="7772400" cy="16381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800"/>
                <a:gridCol w="2590800"/>
                <a:gridCol w="2590800"/>
              </a:tblGrid>
              <a:tr h="10371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оборудования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(тенге)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009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Компрессор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соляной шахты)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1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3"/>
          <p:cNvSpPr/>
          <p:nvPr/>
        </p:nvSpPr>
        <p:spPr>
          <a:xfrm>
            <a:off x="8162888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2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9"/>
                </a:lnTo>
                <a:lnTo>
                  <a:pt x="1136" y="2890"/>
                </a:lnTo>
                <a:lnTo>
                  <a:pt x="1316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484" y="2890"/>
                </a:lnTo>
                <a:lnTo>
                  <a:pt x="3716" y="2839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53" name="Google Shape;553;p33"/>
          <p:cNvGrpSpPr/>
          <p:nvPr/>
        </p:nvGrpSpPr>
        <p:grpSpPr>
          <a:xfrm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54" name="Google Shape;554;p33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3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800725" y="270590"/>
            <a:ext cx="7335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Оснащенность медицинским оборудованием и прочими основными средствами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058558381"/>
              </p:ext>
            </p:extLst>
          </p:nvPr>
        </p:nvGraphicFramePr>
        <p:xfrm>
          <a:off x="478243" y="736789"/>
          <a:ext cx="76328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845072" y="4208926"/>
            <a:ext cx="733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оснащения снизился за счет списания оборудования </a:t>
            </a:r>
          </a:p>
        </p:txBody>
      </p:sp>
    </p:spTree>
    <p:extLst>
      <p:ext uri="{BB962C8B-B14F-4D97-AF65-F5344CB8AC3E}">
        <p14:creationId xmlns:p14="http://schemas.microsoft.com/office/powerpoint/2010/main" val="30011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2"/>
          <p:cNvSpPr/>
          <p:nvPr/>
        </p:nvSpPr>
        <p:spPr>
          <a:xfrm>
            <a:off x="500657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20" y="723"/>
                </a:lnTo>
                <a:lnTo>
                  <a:pt x="2116" y="1290"/>
                </a:lnTo>
                <a:lnTo>
                  <a:pt x="2065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42" y="2374"/>
                </a:lnTo>
                <a:lnTo>
                  <a:pt x="1136" y="2452"/>
                </a:lnTo>
                <a:lnTo>
                  <a:pt x="904" y="2503"/>
                </a:lnTo>
                <a:lnTo>
                  <a:pt x="646" y="2555"/>
                </a:lnTo>
                <a:lnTo>
                  <a:pt x="1" y="2658"/>
                </a:lnTo>
                <a:lnTo>
                  <a:pt x="646" y="2761"/>
                </a:lnTo>
                <a:lnTo>
                  <a:pt x="904" y="2839"/>
                </a:lnTo>
                <a:lnTo>
                  <a:pt x="1136" y="2890"/>
                </a:lnTo>
                <a:lnTo>
                  <a:pt x="1342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65" y="3819"/>
                </a:lnTo>
                <a:lnTo>
                  <a:pt x="2116" y="4051"/>
                </a:lnTo>
                <a:lnTo>
                  <a:pt x="2220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510" y="2890"/>
                </a:lnTo>
                <a:lnTo>
                  <a:pt x="3716" y="2839"/>
                </a:lnTo>
                <a:lnTo>
                  <a:pt x="4000" y="2761"/>
                </a:lnTo>
                <a:lnTo>
                  <a:pt x="4619" y="2658"/>
                </a:lnTo>
                <a:lnTo>
                  <a:pt x="4000" y="2555"/>
                </a:lnTo>
                <a:lnTo>
                  <a:pt x="3716" y="2503"/>
                </a:lnTo>
                <a:lnTo>
                  <a:pt x="3510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8162888" y="4359968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2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1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8"/>
                </a:lnTo>
                <a:lnTo>
                  <a:pt x="1136" y="2890"/>
                </a:lnTo>
                <a:lnTo>
                  <a:pt x="1316" y="2967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1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7"/>
                </a:lnTo>
                <a:lnTo>
                  <a:pt x="3484" y="2890"/>
                </a:lnTo>
                <a:lnTo>
                  <a:pt x="3716" y="2838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1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2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5" name="Google Shape;535;p32"/>
          <p:cNvGrpSpPr/>
          <p:nvPr/>
        </p:nvGrpSpPr>
        <p:grpSpPr>
          <a:xfrm flipH="1"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36" name="Google Shape;536;p32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32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1640294" y="29275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и выполнение по платным услугам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xmlns="" id="{82B3815A-E836-4B44-8C13-97539E3C0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716157"/>
              </p:ext>
            </p:extLst>
          </p:nvPr>
        </p:nvGraphicFramePr>
        <p:xfrm>
          <a:off x="561802" y="809235"/>
          <a:ext cx="786851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3"/>
          <p:cNvSpPr/>
          <p:nvPr/>
        </p:nvSpPr>
        <p:spPr>
          <a:xfrm>
            <a:off x="8162888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2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9"/>
                </a:lnTo>
                <a:lnTo>
                  <a:pt x="1136" y="2890"/>
                </a:lnTo>
                <a:lnTo>
                  <a:pt x="1316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484" y="2890"/>
                </a:lnTo>
                <a:lnTo>
                  <a:pt x="3716" y="2839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53" name="Google Shape;553;p33"/>
          <p:cNvGrpSpPr/>
          <p:nvPr/>
        </p:nvGrpSpPr>
        <p:grpSpPr>
          <a:xfrm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54" name="Google Shape;554;p33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3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827583" y="383533"/>
            <a:ext cx="733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на 2024 год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15459" y="987574"/>
            <a:ext cx="7992888" cy="3488983"/>
          </a:xfrm>
          <a:prstGeom prst="rect">
            <a:avLst/>
          </a:prstGeom>
          <a:gradFill flip="none" rotWithShape="1">
            <a:gsLst>
              <a:gs pos="0">
                <a:srgbClr val="C6E5E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spcBef>
                <a:spcPts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Стабильное финансовое развитие путем расширения медицинских услуг в рамках ГОБМП и ОСМС и оказание платных медицинских услуг, для повышения конкурентной способности поликлиники (Развитие дополнительных медицинских услуг: открытие и запуск ЦАХ, заключить договора в рамках субподряда с другими организациями на лечение ХОБЛ и Бронхиальной астмы в соляной шахте. Заключение договора на УЗИ услуги: ЭХО КГ, УЗДГ верхних и нижних конечностей, УЗИ молочной железы, УЗДГ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брахиоцефального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ствола,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Нейросонография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детям, консультация гастроэнтеролога,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ангиохирурга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Заключение договора на  услуги ЦСО);</a:t>
            </a:r>
          </a:p>
          <a:p>
            <a:pPr marL="179388" indent="-179388">
              <a:spcBef>
                <a:spcPts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Непрерывное профессиональное развитие медицинских кадров ориентированных на современные технологии ПМСП, путем обучения, как выездных циклов в пределах страны и за рубежом, так и на местах с проведением мастер-классов;</a:t>
            </a:r>
          </a:p>
          <a:p>
            <a:pPr marL="179388" indent="-179388">
              <a:spcBef>
                <a:spcPts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Модернизация подхода к организационной структуре поликлиники;</a:t>
            </a:r>
          </a:p>
          <a:p>
            <a:pPr marL="179388" indent="-179388">
              <a:spcBef>
                <a:spcPts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Внедрение и развитие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Telegramm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Bot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для работы врачей с пациентами по хроническим заболеваниям;</a:t>
            </a:r>
          </a:p>
          <a:p>
            <a:pPr marL="179388" indent="-179388">
              <a:spcBef>
                <a:spcPts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Совершенствование материально-технической базы путем обеспечения закупа необходимого, современного оборудования из средств республиканского и местного бюджета (планируется прибрести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колоноскоп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для исследования заболеваний желудочно-кишечного тракта);</a:t>
            </a:r>
          </a:p>
          <a:p>
            <a:pPr marL="179388" indent="-179388">
              <a:spcBef>
                <a:spcPts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Выход из кредиторской задолженности;</a:t>
            </a:r>
          </a:p>
          <a:p>
            <a:pPr marL="179388" indent="-179388">
              <a:spcBef>
                <a:spcPts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Достижение поставленных индикаторов Государственных программ развития здравоохранения.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741" y="195486"/>
            <a:ext cx="7704000" cy="500692"/>
          </a:xfrm>
        </p:spPr>
        <p:txBody>
          <a:bodyPr anchor="ctr"/>
          <a:lstStyle/>
          <a:p>
            <a:pPr algn="ctr"/>
            <a:r>
              <a:rPr lang="kk-KZ" alt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деятельности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0000" y="651332"/>
            <a:ext cx="7704000" cy="332700"/>
          </a:xfrm>
        </p:spPr>
        <p:txBody>
          <a:bodyPr/>
          <a:lstStyle/>
          <a:p>
            <a:pPr marL="139700" indent="0" algn="just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мощность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рассчитана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 посещений в день.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868;p49"/>
          <p:cNvGrpSpPr/>
          <p:nvPr/>
        </p:nvGrpSpPr>
        <p:grpSpPr>
          <a:xfrm>
            <a:off x="8452823" y="1716077"/>
            <a:ext cx="267100" cy="367400"/>
            <a:chOff x="1041275" y="1294500"/>
            <a:chExt cx="267100" cy="367400"/>
          </a:xfrm>
        </p:grpSpPr>
        <p:sp>
          <p:nvSpPr>
            <p:cNvPr id="5" name="Google Shape;869;p49"/>
            <p:cNvSpPr/>
            <p:nvPr/>
          </p:nvSpPr>
          <p:spPr>
            <a:xfrm>
              <a:off x="1041275" y="1294500"/>
              <a:ext cx="267100" cy="367400"/>
            </a:xfrm>
            <a:custGeom>
              <a:avLst/>
              <a:gdLst/>
              <a:ahLst/>
              <a:cxnLst/>
              <a:rect l="l" t="t" r="r" b="b"/>
              <a:pathLst>
                <a:path w="10684" h="14696" extrusionOk="0">
                  <a:moveTo>
                    <a:pt x="6332" y="443"/>
                  </a:moveTo>
                  <a:lnTo>
                    <a:pt x="6488" y="495"/>
                  </a:lnTo>
                  <a:lnTo>
                    <a:pt x="6592" y="573"/>
                  </a:lnTo>
                  <a:lnTo>
                    <a:pt x="6723" y="677"/>
                  </a:lnTo>
                  <a:lnTo>
                    <a:pt x="6775" y="730"/>
                  </a:lnTo>
                  <a:lnTo>
                    <a:pt x="6801" y="834"/>
                  </a:lnTo>
                  <a:lnTo>
                    <a:pt x="6827" y="938"/>
                  </a:lnTo>
                  <a:lnTo>
                    <a:pt x="6827" y="1042"/>
                  </a:lnTo>
                  <a:lnTo>
                    <a:pt x="6644" y="2579"/>
                  </a:lnTo>
                  <a:lnTo>
                    <a:pt x="4013" y="2579"/>
                  </a:lnTo>
                  <a:lnTo>
                    <a:pt x="3831" y="1042"/>
                  </a:lnTo>
                  <a:lnTo>
                    <a:pt x="3831" y="938"/>
                  </a:lnTo>
                  <a:lnTo>
                    <a:pt x="3857" y="834"/>
                  </a:lnTo>
                  <a:lnTo>
                    <a:pt x="3909" y="730"/>
                  </a:lnTo>
                  <a:lnTo>
                    <a:pt x="3961" y="677"/>
                  </a:lnTo>
                  <a:lnTo>
                    <a:pt x="4065" y="573"/>
                  </a:lnTo>
                  <a:lnTo>
                    <a:pt x="4195" y="495"/>
                  </a:lnTo>
                  <a:lnTo>
                    <a:pt x="4326" y="443"/>
                  </a:lnTo>
                  <a:close/>
                  <a:moveTo>
                    <a:pt x="3935" y="4039"/>
                  </a:moveTo>
                  <a:lnTo>
                    <a:pt x="4065" y="4195"/>
                  </a:lnTo>
                  <a:lnTo>
                    <a:pt x="4247" y="4325"/>
                  </a:lnTo>
                  <a:lnTo>
                    <a:pt x="4430" y="4482"/>
                  </a:lnTo>
                  <a:lnTo>
                    <a:pt x="4638" y="4612"/>
                  </a:lnTo>
                  <a:lnTo>
                    <a:pt x="5133" y="4846"/>
                  </a:lnTo>
                  <a:lnTo>
                    <a:pt x="5680" y="5055"/>
                  </a:lnTo>
                  <a:lnTo>
                    <a:pt x="6254" y="5237"/>
                  </a:lnTo>
                  <a:lnTo>
                    <a:pt x="6827" y="5367"/>
                  </a:lnTo>
                  <a:lnTo>
                    <a:pt x="7400" y="5446"/>
                  </a:lnTo>
                  <a:lnTo>
                    <a:pt x="7895" y="5498"/>
                  </a:lnTo>
                  <a:lnTo>
                    <a:pt x="7895" y="6514"/>
                  </a:lnTo>
                  <a:lnTo>
                    <a:pt x="7895" y="6696"/>
                  </a:lnTo>
                  <a:lnTo>
                    <a:pt x="7843" y="6879"/>
                  </a:lnTo>
                  <a:lnTo>
                    <a:pt x="7791" y="7087"/>
                  </a:lnTo>
                  <a:lnTo>
                    <a:pt x="7713" y="7296"/>
                  </a:lnTo>
                  <a:lnTo>
                    <a:pt x="7582" y="7504"/>
                  </a:lnTo>
                  <a:lnTo>
                    <a:pt x="7452" y="7686"/>
                  </a:lnTo>
                  <a:lnTo>
                    <a:pt x="7322" y="7869"/>
                  </a:lnTo>
                  <a:lnTo>
                    <a:pt x="7140" y="8051"/>
                  </a:lnTo>
                  <a:lnTo>
                    <a:pt x="6957" y="8234"/>
                  </a:lnTo>
                  <a:lnTo>
                    <a:pt x="6749" y="8416"/>
                  </a:lnTo>
                  <a:lnTo>
                    <a:pt x="6514" y="8546"/>
                  </a:lnTo>
                  <a:lnTo>
                    <a:pt x="6280" y="8676"/>
                  </a:lnTo>
                  <a:lnTo>
                    <a:pt x="6045" y="8755"/>
                  </a:lnTo>
                  <a:lnTo>
                    <a:pt x="5811" y="8833"/>
                  </a:lnTo>
                  <a:lnTo>
                    <a:pt x="5576" y="8859"/>
                  </a:lnTo>
                  <a:lnTo>
                    <a:pt x="5342" y="8885"/>
                  </a:lnTo>
                  <a:lnTo>
                    <a:pt x="5081" y="8859"/>
                  </a:lnTo>
                  <a:lnTo>
                    <a:pt x="4847" y="8833"/>
                  </a:lnTo>
                  <a:lnTo>
                    <a:pt x="4612" y="8755"/>
                  </a:lnTo>
                  <a:lnTo>
                    <a:pt x="4378" y="8676"/>
                  </a:lnTo>
                  <a:lnTo>
                    <a:pt x="4143" y="8546"/>
                  </a:lnTo>
                  <a:lnTo>
                    <a:pt x="3935" y="8416"/>
                  </a:lnTo>
                  <a:lnTo>
                    <a:pt x="3726" y="8234"/>
                  </a:lnTo>
                  <a:lnTo>
                    <a:pt x="3518" y="8051"/>
                  </a:lnTo>
                  <a:lnTo>
                    <a:pt x="3335" y="7869"/>
                  </a:lnTo>
                  <a:lnTo>
                    <a:pt x="3205" y="7686"/>
                  </a:lnTo>
                  <a:lnTo>
                    <a:pt x="3075" y="7504"/>
                  </a:lnTo>
                  <a:lnTo>
                    <a:pt x="2971" y="7296"/>
                  </a:lnTo>
                  <a:lnTo>
                    <a:pt x="2866" y="7087"/>
                  </a:lnTo>
                  <a:lnTo>
                    <a:pt x="2814" y="6879"/>
                  </a:lnTo>
                  <a:lnTo>
                    <a:pt x="2762" y="6696"/>
                  </a:lnTo>
                  <a:lnTo>
                    <a:pt x="2762" y="6514"/>
                  </a:lnTo>
                  <a:lnTo>
                    <a:pt x="2762" y="5289"/>
                  </a:lnTo>
                  <a:lnTo>
                    <a:pt x="2788" y="5029"/>
                  </a:lnTo>
                  <a:lnTo>
                    <a:pt x="2866" y="4794"/>
                  </a:lnTo>
                  <a:lnTo>
                    <a:pt x="2997" y="4586"/>
                  </a:lnTo>
                  <a:lnTo>
                    <a:pt x="3153" y="4429"/>
                  </a:lnTo>
                  <a:lnTo>
                    <a:pt x="3335" y="4273"/>
                  </a:lnTo>
                  <a:lnTo>
                    <a:pt x="3544" y="4169"/>
                  </a:lnTo>
                  <a:lnTo>
                    <a:pt x="3726" y="4091"/>
                  </a:lnTo>
                  <a:lnTo>
                    <a:pt x="3935" y="4039"/>
                  </a:lnTo>
                  <a:close/>
                  <a:moveTo>
                    <a:pt x="6071" y="9198"/>
                  </a:moveTo>
                  <a:lnTo>
                    <a:pt x="6175" y="9875"/>
                  </a:lnTo>
                  <a:lnTo>
                    <a:pt x="5889" y="11308"/>
                  </a:lnTo>
                  <a:lnTo>
                    <a:pt x="4769" y="11308"/>
                  </a:lnTo>
                  <a:lnTo>
                    <a:pt x="4482" y="9875"/>
                  </a:lnTo>
                  <a:lnTo>
                    <a:pt x="4612" y="9198"/>
                  </a:lnTo>
                  <a:lnTo>
                    <a:pt x="4951" y="9276"/>
                  </a:lnTo>
                  <a:lnTo>
                    <a:pt x="5342" y="9302"/>
                  </a:lnTo>
                  <a:lnTo>
                    <a:pt x="5706" y="9276"/>
                  </a:lnTo>
                  <a:lnTo>
                    <a:pt x="6071" y="9198"/>
                  </a:lnTo>
                  <a:close/>
                  <a:moveTo>
                    <a:pt x="5811" y="11751"/>
                  </a:moveTo>
                  <a:lnTo>
                    <a:pt x="5576" y="12976"/>
                  </a:lnTo>
                  <a:lnTo>
                    <a:pt x="5081" y="12976"/>
                  </a:lnTo>
                  <a:lnTo>
                    <a:pt x="4847" y="11751"/>
                  </a:lnTo>
                  <a:close/>
                  <a:moveTo>
                    <a:pt x="4482" y="0"/>
                  </a:moveTo>
                  <a:lnTo>
                    <a:pt x="4247" y="26"/>
                  </a:lnTo>
                  <a:lnTo>
                    <a:pt x="4013" y="104"/>
                  </a:lnTo>
                  <a:lnTo>
                    <a:pt x="3804" y="235"/>
                  </a:lnTo>
                  <a:lnTo>
                    <a:pt x="3622" y="391"/>
                  </a:lnTo>
                  <a:lnTo>
                    <a:pt x="3544" y="521"/>
                  </a:lnTo>
                  <a:lnTo>
                    <a:pt x="3466" y="651"/>
                  </a:lnTo>
                  <a:lnTo>
                    <a:pt x="3414" y="782"/>
                  </a:lnTo>
                  <a:lnTo>
                    <a:pt x="3388" y="938"/>
                  </a:lnTo>
                  <a:lnTo>
                    <a:pt x="3023" y="1146"/>
                  </a:lnTo>
                  <a:lnTo>
                    <a:pt x="2684" y="1407"/>
                  </a:lnTo>
                  <a:lnTo>
                    <a:pt x="2345" y="1720"/>
                  </a:lnTo>
                  <a:lnTo>
                    <a:pt x="2059" y="2084"/>
                  </a:lnTo>
                  <a:lnTo>
                    <a:pt x="2424" y="2319"/>
                  </a:lnTo>
                  <a:lnTo>
                    <a:pt x="2658" y="2032"/>
                  </a:lnTo>
                  <a:lnTo>
                    <a:pt x="2893" y="1798"/>
                  </a:lnTo>
                  <a:lnTo>
                    <a:pt x="3153" y="1563"/>
                  </a:lnTo>
                  <a:lnTo>
                    <a:pt x="3440" y="1407"/>
                  </a:lnTo>
                  <a:lnTo>
                    <a:pt x="3622" y="3022"/>
                  </a:lnTo>
                  <a:lnTo>
                    <a:pt x="7035" y="3022"/>
                  </a:lnTo>
                  <a:lnTo>
                    <a:pt x="7218" y="1407"/>
                  </a:lnTo>
                  <a:lnTo>
                    <a:pt x="7530" y="1589"/>
                  </a:lnTo>
                  <a:lnTo>
                    <a:pt x="7817" y="1850"/>
                  </a:lnTo>
                  <a:lnTo>
                    <a:pt x="8104" y="2137"/>
                  </a:lnTo>
                  <a:lnTo>
                    <a:pt x="8338" y="2475"/>
                  </a:lnTo>
                  <a:lnTo>
                    <a:pt x="8442" y="2684"/>
                  </a:lnTo>
                  <a:lnTo>
                    <a:pt x="8547" y="2892"/>
                  </a:lnTo>
                  <a:lnTo>
                    <a:pt x="8651" y="3127"/>
                  </a:lnTo>
                  <a:lnTo>
                    <a:pt x="8729" y="3361"/>
                  </a:lnTo>
                  <a:lnTo>
                    <a:pt x="8781" y="3596"/>
                  </a:lnTo>
                  <a:lnTo>
                    <a:pt x="8807" y="3830"/>
                  </a:lnTo>
                  <a:lnTo>
                    <a:pt x="8833" y="4065"/>
                  </a:lnTo>
                  <a:lnTo>
                    <a:pt x="8859" y="4299"/>
                  </a:lnTo>
                  <a:lnTo>
                    <a:pt x="8859" y="7322"/>
                  </a:lnTo>
                  <a:lnTo>
                    <a:pt x="8833" y="7452"/>
                  </a:lnTo>
                  <a:lnTo>
                    <a:pt x="8807" y="7582"/>
                  </a:lnTo>
                  <a:lnTo>
                    <a:pt x="8755" y="7686"/>
                  </a:lnTo>
                  <a:lnTo>
                    <a:pt x="8677" y="7765"/>
                  </a:lnTo>
                  <a:lnTo>
                    <a:pt x="8573" y="7843"/>
                  </a:lnTo>
                  <a:lnTo>
                    <a:pt x="8468" y="7921"/>
                  </a:lnTo>
                  <a:lnTo>
                    <a:pt x="8338" y="7947"/>
                  </a:lnTo>
                  <a:lnTo>
                    <a:pt x="8208" y="7973"/>
                  </a:lnTo>
                  <a:lnTo>
                    <a:pt x="7791" y="7973"/>
                  </a:lnTo>
                  <a:lnTo>
                    <a:pt x="8025" y="7608"/>
                  </a:lnTo>
                  <a:lnTo>
                    <a:pt x="8182" y="7243"/>
                  </a:lnTo>
                  <a:lnTo>
                    <a:pt x="8260" y="7061"/>
                  </a:lnTo>
                  <a:lnTo>
                    <a:pt x="8312" y="6879"/>
                  </a:lnTo>
                  <a:lnTo>
                    <a:pt x="8338" y="6696"/>
                  </a:lnTo>
                  <a:lnTo>
                    <a:pt x="8338" y="6514"/>
                  </a:lnTo>
                  <a:lnTo>
                    <a:pt x="8338" y="5055"/>
                  </a:lnTo>
                  <a:lnTo>
                    <a:pt x="8130" y="5055"/>
                  </a:lnTo>
                  <a:lnTo>
                    <a:pt x="7582" y="5029"/>
                  </a:lnTo>
                  <a:lnTo>
                    <a:pt x="7009" y="4951"/>
                  </a:lnTo>
                  <a:lnTo>
                    <a:pt x="6410" y="4820"/>
                  </a:lnTo>
                  <a:lnTo>
                    <a:pt x="5811" y="4638"/>
                  </a:lnTo>
                  <a:lnTo>
                    <a:pt x="5264" y="4429"/>
                  </a:lnTo>
                  <a:lnTo>
                    <a:pt x="4795" y="4195"/>
                  </a:lnTo>
                  <a:lnTo>
                    <a:pt x="4612" y="4065"/>
                  </a:lnTo>
                  <a:lnTo>
                    <a:pt x="4430" y="3960"/>
                  </a:lnTo>
                  <a:lnTo>
                    <a:pt x="4326" y="3830"/>
                  </a:lnTo>
                  <a:lnTo>
                    <a:pt x="4221" y="3700"/>
                  </a:lnTo>
                  <a:lnTo>
                    <a:pt x="4169" y="3596"/>
                  </a:lnTo>
                  <a:lnTo>
                    <a:pt x="3883" y="3596"/>
                  </a:lnTo>
                  <a:lnTo>
                    <a:pt x="3726" y="3622"/>
                  </a:lnTo>
                  <a:lnTo>
                    <a:pt x="3440" y="3726"/>
                  </a:lnTo>
                  <a:lnTo>
                    <a:pt x="3153" y="3882"/>
                  </a:lnTo>
                  <a:lnTo>
                    <a:pt x="2893" y="4091"/>
                  </a:lnTo>
                  <a:lnTo>
                    <a:pt x="2658" y="4325"/>
                  </a:lnTo>
                  <a:lnTo>
                    <a:pt x="2554" y="4482"/>
                  </a:lnTo>
                  <a:lnTo>
                    <a:pt x="2476" y="4612"/>
                  </a:lnTo>
                  <a:lnTo>
                    <a:pt x="2424" y="4768"/>
                  </a:lnTo>
                  <a:lnTo>
                    <a:pt x="2371" y="4924"/>
                  </a:lnTo>
                  <a:lnTo>
                    <a:pt x="2345" y="5107"/>
                  </a:lnTo>
                  <a:lnTo>
                    <a:pt x="2319" y="5289"/>
                  </a:lnTo>
                  <a:lnTo>
                    <a:pt x="2319" y="6514"/>
                  </a:lnTo>
                  <a:lnTo>
                    <a:pt x="2345" y="6696"/>
                  </a:lnTo>
                  <a:lnTo>
                    <a:pt x="2371" y="6879"/>
                  </a:lnTo>
                  <a:lnTo>
                    <a:pt x="2397" y="7061"/>
                  </a:lnTo>
                  <a:lnTo>
                    <a:pt x="2476" y="7243"/>
                  </a:lnTo>
                  <a:lnTo>
                    <a:pt x="2632" y="7608"/>
                  </a:lnTo>
                  <a:lnTo>
                    <a:pt x="2866" y="7973"/>
                  </a:lnTo>
                  <a:lnTo>
                    <a:pt x="2450" y="7973"/>
                  </a:lnTo>
                  <a:lnTo>
                    <a:pt x="2319" y="7947"/>
                  </a:lnTo>
                  <a:lnTo>
                    <a:pt x="2215" y="7921"/>
                  </a:lnTo>
                  <a:lnTo>
                    <a:pt x="2085" y="7843"/>
                  </a:lnTo>
                  <a:lnTo>
                    <a:pt x="2007" y="7765"/>
                  </a:lnTo>
                  <a:lnTo>
                    <a:pt x="1928" y="7686"/>
                  </a:lnTo>
                  <a:lnTo>
                    <a:pt x="1850" y="7582"/>
                  </a:lnTo>
                  <a:lnTo>
                    <a:pt x="1824" y="7452"/>
                  </a:lnTo>
                  <a:lnTo>
                    <a:pt x="1798" y="7322"/>
                  </a:lnTo>
                  <a:lnTo>
                    <a:pt x="1798" y="4299"/>
                  </a:lnTo>
                  <a:lnTo>
                    <a:pt x="1824" y="3882"/>
                  </a:lnTo>
                  <a:lnTo>
                    <a:pt x="1902" y="3465"/>
                  </a:lnTo>
                  <a:lnTo>
                    <a:pt x="2033" y="3075"/>
                  </a:lnTo>
                  <a:lnTo>
                    <a:pt x="2215" y="2684"/>
                  </a:lnTo>
                  <a:lnTo>
                    <a:pt x="1824" y="2475"/>
                  </a:lnTo>
                  <a:lnTo>
                    <a:pt x="1642" y="2918"/>
                  </a:lnTo>
                  <a:lnTo>
                    <a:pt x="1486" y="3361"/>
                  </a:lnTo>
                  <a:lnTo>
                    <a:pt x="1407" y="3830"/>
                  </a:lnTo>
                  <a:lnTo>
                    <a:pt x="1381" y="4299"/>
                  </a:lnTo>
                  <a:lnTo>
                    <a:pt x="1381" y="7322"/>
                  </a:lnTo>
                  <a:lnTo>
                    <a:pt x="1407" y="7530"/>
                  </a:lnTo>
                  <a:lnTo>
                    <a:pt x="1459" y="7738"/>
                  </a:lnTo>
                  <a:lnTo>
                    <a:pt x="1564" y="7921"/>
                  </a:lnTo>
                  <a:lnTo>
                    <a:pt x="1694" y="8077"/>
                  </a:lnTo>
                  <a:lnTo>
                    <a:pt x="1850" y="8207"/>
                  </a:lnTo>
                  <a:lnTo>
                    <a:pt x="2033" y="8312"/>
                  </a:lnTo>
                  <a:lnTo>
                    <a:pt x="2241" y="8364"/>
                  </a:lnTo>
                  <a:lnTo>
                    <a:pt x="2450" y="8390"/>
                  </a:lnTo>
                  <a:lnTo>
                    <a:pt x="3231" y="8390"/>
                  </a:lnTo>
                  <a:lnTo>
                    <a:pt x="3440" y="8598"/>
                  </a:lnTo>
                  <a:lnTo>
                    <a:pt x="3674" y="8755"/>
                  </a:lnTo>
                  <a:lnTo>
                    <a:pt x="3935" y="8911"/>
                  </a:lnTo>
                  <a:lnTo>
                    <a:pt x="4195" y="9041"/>
                  </a:lnTo>
                  <a:lnTo>
                    <a:pt x="4065" y="9719"/>
                  </a:lnTo>
                  <a:lnTo>
                    <a:pt x="2033" y="10526"/>
                  </a:lnTo>
                  <a:lnTo>
                    <a:pt x="1564" y="10735"/>
                  </a:lnTo>
                  <a:lnTo>
                    <a:pt x="1199" y="10943"/>
                  </a:lnTo>
                  <a:lnTo>
                    <a:pt x="912" y="11152"/>
                  </a:lnTo>
                  <a:lnTo>
                    <a:pt x="808" y="11282"/>
                  </a:lnTo>
                  <a:lnTo>
                    <a:pt x="704" y="11412"/>
                  </a:lnTo>
                  <a:lnTo>
                    <a:pt x="600" y="11543"/>
                  </a:lnTo>
                  <a:lnTo>
                    <a:pt x="548" y="11699"/>
                  </a:lnTo>
                  <a:lnTo>
                    <a:pt x="417" y="12038"/>
                  </a:lnTo>
                  <a:lnTo>
                    <a:pt x="313" y="12428"/>
                  </a:lnTo>
                  <a:lnTo>
                    <a:pt x="235" y="12923"/>
                  </a:lnTo>
                  <a:lnTo>
                    <a:pt x="0" y="14695"/>
                  </a:lnTo>
                  <a:lnTo>
                    <a:pt x="4690" y="14695"/>
                  </a:lnTo>
                  <a:lnTo>
                    <a:pt x="4690" y="14252"/>
                  </a:lnTo>
                  <a:lnTo>
                    <a:pt x="2502" y="14252"/>
                  </a:lnTo>
                  <a:lnTo>
                    <a:pt x="2502" y="12741"/>
                  </a:lnTo>
                  <a:lnTo>
                    <a:pt x="2059" y="12741"/>
                  </a:lnTo>
                  <a:lnTo>
                    <a:pt x="2059" y="14252"/>
                  </a:lnTo>
                  <a:lnTo>
                    <a:pt x="495" y="14252"/>
                  </a:lnTo>
                  <a:lnTo>
                    <a:pt x="678" y="12976"/>
                  </a:lnTo>
                  <a:lnTo>
                    <a:pt x="730" y="12559"/>
                  </a:lnTo>
                  <a:lnTo>
                    <a:pt x="808" y="12194"/>
                  </a:lnTo>
                  <a:lnTo>
                    <a:pt x="912" y="11907"/>
                  </a:lnTo>
                  <a:lnTo>
                    <a:pt x="1043" y="11673"/>
                  </a:lnTo>
                  <a:lnTo>
                    <a:pt x="1225" y="11464"/>
                  </a:lnTo>
                  <a:lnTo>
                    <a:pt x="1459" y="11282"/>
                  </a:lnTo>
                  <a:lnTo>
                    <a:pt x="1772" y="11100"/>
                  </a:lnTo>
                  <a:lnTo>
                    <a:pt x="2189" y="10943"/>
                  </a:lnTo>
                  <a:lnTo>
                    <a:pt x="4117" y="10162"/>
                  </a:lnTo>
                  <a:lnTo>
                    <a:pt x="4716" y="13392"/>
                  </a:lnTo>
                  <a:lnTo>
                    <a:pt x="5941" y="13392"/>
                  </a:lnTo>
                  <a:lnTo>
                    <a:pt x="6566" y="10162"/>
                  </a:lnTo>
                  <a:lnTo>
                    <a:pt x="8468" y="10943"/>
                  </a:lnTo>
                  <a:lnTo>
                    <a:pt x="8885" y="11100"/>
                  </a:lnTo>
                  <a:lnTo>
                    <a:pt x="9198" y="11282"/>
                  </a:lnTo>
                  <a:lnTo>
                    <a:pt x="9432" y="11464"/>
                  </a:lnTo>
                  <a:lnTo>
                    <a:pt x="9615" y="11673"/>
                  </a:lnTo>
                  <a:lnTo>
                    <a:pt x="9745" y="11907"/>
                  </a:lnTo>
                  <a:lnTo>
                    <a:pt x="9849" y="12194"/>
                  </a:lnTo>
                  <a:lnTo>
                    <a:pt x="9927" y="12559"/>
                  </a:lnTo>
                  <a:lnTo>
                    <a:pt x="10006" y="12976"/>
                  </a:lnTo>
                  <a:lnTo>
                    <a:pt x="10188" y="14252"/>
                  </a:lnTo>
                  <a:lnTo>
                    <a:pt x="8599" y="14252"/>
                  </a:lnTo>
                  <a:lnTo>
                    <a:pt x="8599" y="12741"/>
                  </a:lnTo>
                  <a:lnTo>
                    <a:pt x="8156" y="12741"/>
                  </a:lnTo>
                  <a:lnTo>
                    <a:pt x="8156" y="14252"/>
                  </a:lnTo>
                  <a:lnTo>
                    <a:pt x="5967" y="14252"/>
                  </a:lnTo>
                  <a:lnTo>
                    <a:pt x="5967" y="14695"/>
                  </a:lnTo>
                  <a:lnTo>
                    <a:pt x="10683" y="14695"/>
                  </a:lnTo>
                  <a:lnTo>
                    <a:pt x="10423" y="12923"/>
                  </a:lnTo>
                  <a:lnTo>
                    <a:pt x="10344" y="12428"/>
                  </a:lnTo>
                  <a:lnTo>
                    <a:pt x="10240" y="12038"/>
                  </a:lnTo>
                  <a:lnTo>
                    <a:pt x="10136" y="11699"/>
                  </a:lnTo>
                  <a:lnTo>
                    <a:pt x="10058" y="11543"/>
                  </a:lnTo>
                  <a:lnTo>
                    <a:pt x="9954" y="11412"/>
                  </a:lnTo>
                  <a:lnTo>
                    <a:pt x="9849" y="11282"/>
                  </a:lnTo>
                  <a:lnTo>
                    <a:pt x="9745" y="11152"/>
                  </a:lnTo>
                  <a:lnTo>
                    <a:pt x="9458" y="10943"/>
                  </a:lnTo>
                  <a:lnTo>
                    <a:pt x="9094" y="10735"/>
                  </a:lnTo>
                  <a:lnTo>
                    <a:pt x="8625" y="10526"/>
                  </a:lnTo>
                  <a:lnTo>
                    <a:pt x="6592" y="9719"/>
                  </a:lnTo>
                  <a:lnTo>
                    <a:pt x="6462" y="9041"/>
                  </a:lnTo>
                  <a:lnTo>
                    <a:pt x="6723" y="8911"/>
                  </a:lnTo>
                  <a:lnTo>
                    <a:pt x="6983" y="8755"/>
                  </a:lnTo>
                  <a:lnTo>
                    <a:pt x="7218" y="8598"/>
                  </a:lnTo>
                  <a:lnTo>
                    <a:pt x="7426" y="8390"/>
                  </a:lnTo>
                  <a:lnTo>
                    <a:pt x="8208" y="8390"/>
                  </a:lnTo>
                  <a:lnTo>
                    <a:pt x="8416" y="8364"/>
                  </a:lnTo>
                  <a:lnTo>
                    <a:pt x="8625" y="8312"/>
                  </a:lnTo>
                  <a:lnTo>
                    <a:pt x="8807" y="8207"/>
                  </a:lnTo>
                  <a:lnTo>
                    <a:pt x="8963" y="8077"/>
                  </a:lnTo>
                  <a:lnTo>
                    <a:pt x="9094" y="7921"/>
                  </a:lnTo>
                  <a:lnTo>
                    <a:pt x="9198" y="7738"/>
                  </a:lnTo>
                  <a:lnTo>
                    <a:pt x="9250" y="7530"/>
                  </a:lnTo>
                  <a:lnTo>
                    <a:pt x="9276" y="7322"/>
                  </a:lnTo>
                  <a:lnTo>
                    <a:pt x="9276" y="4299"/>
                  </a:lnTo>
                  <a:lnTo>
                    <a:pt x="9276" y="4039"/>
                  </a:lnTo>
                  <a:lnTo>
                    <a:pt x="9250" y="3778"/>
                  </a:lnTo>
                  <a:lnTo>
                    <a:pt x="9198" y="3517"/>
                  </a:lnTo>
                  <a:lnTo>
                    <a:pt x="9146" y="3257"/>
                  </a:lnTo>
                  <a:lnTo>
                    <a:pt x="9042" y="2996"/>
                  </a:lnTo>
                  <a:lnTo>
                    <a:pt x="8963" y="2762"/>
                  </a:lnTo>
                  <a:lnTo>
                    <a:pt x="8833" y="2501"/>
                  </a:lnTo>
                  <a:lnTo>
                    <a:pt x="8729" y="2293"/>
                  </a:lnTo>
                  <a:lnTo>
                    <a:pt x="8573" y="2058"/>
                  </a:lnTo>
                  <a:lnTo>
                    <a:pt x="8416" y="1876"/>
                  </a:lnTo>
                  <a:lnTo>
                    <a:pt x="8260" y="1668"/>
                  </a:lnTo>
                  <a:lnTo>
                    <a:pt x="8078" y="1485"/>
                  </a:lnTo>
                  <a:lnTo>
                    <a:pt x="7895" y="1329"/>
                  </a:lnTo>
                  <a:lnTo>
                    <a:pt x="7687" y="1172"/>
                  </a:lnTo>
                  <a:lnTo>
                    <a:pt x="7478" y="1042"/>
                  </a:lnTo>
                  <a:lnTo>
                    <a:pt x="7270" y="938"/>
                  </a:lnTo>
                  <a:lnTo>
                    <a:pt x="7244" y="782"/>
                  </a:lnTo>
                  <a:lnTo>
                    <a:pt x="7192" y="651"/>
                  </a:lnTo>
                  <a:lnTo>
                    <a:pt x="7140" y="521"/>
                  </a:lnTo>
                  <a:lnTo>
                    <a:pt x="7035" y="391"/>
                  </a:lnTo>
                  <a:lnTo>
                    <a:pt x="6853" y="235"/>
                  </a:lnTo>
                  <a:lnTo>
                    <a:pt x="6644" y="104"/>
                  </a:lnTo>
                  <a:lnTo>
                    <a:pt x="6436" y="26"/>
                  </a:lnTo>
                  <a:lnTo>
                    <a:pt x="6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0;p49"/>
            <p:cNvSpPr/>
            <p:nvPr/>
          </p:nvSpPr>
          <p:spPr>
            <a:xfrm>
              <a:off x="1168950" y="1650800"/>
              <a:ext cx="11100" cy="11100"/>
            </a:xfrm>
            <a:custGeom>
              <a:avLst/>
              <a:gdLst/>
              <a:ahLst/>
              <a:cxnLst/>
              <a:rect l="l" t="t" r="r" b="b"/>
              <a:pathLst>
                <a:path w="444" h="444" extrusionOk="0">
                  <a:moveTo>
                    <a:pt x="0" y="0"/>
                  </a:moveTo>
                  <a:lnTo>
                    <a:pt x="0" y="443"/>
                  </a:lnTo>
                  <a:lnTo>
                    <a:pt x="443" y="44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1;p49"/>
            <p:cNvSpPr/>
            <p:nvPr/>
          </p:nvSpPr>
          <p:spPr>
            <a:xfrm>
              <a:off x="1158525" y="1315975"/>
              <a:ext cx="31950" cy="32600"/>
            </a:xfrm>
            <a:custGeom>
              <a:avLst/>
              <a:gdLst/>
              <a:ahLst/>
              <a:cxnLst/>
              <a:rect l="l" t="t" r="r" b="b"/>
              <a:pathLst>
                <a:path w="1278" h="1304" extrusionOk="0">
                  <a:moveTo>
                    <a:pt x="417" y="1"/>
                  </a:moveTo>
                  <a:lnTo>
                    <a:pt x="417" y="444"/>
                  </a:lnTo>
                  <a:lnTo>
                    <a:pt x="0" y="444"/>
                  </a:lnTo>
                  <a:lnTo>
                    <a:pt x="0" y="861"/>
                  </a:lnTo>
                  <a:lnTo>
                    <a:pt x="417" y="861"/>
                  </a:lnTo>
                  <a:lnTo>
                    <a:pt x="417" y="1304"/>
                  </a:lnTo>
                  <a:lnTo>
                    <a:pt x="860" y="1304"/>
                  </a:lnTo>
                  <a:lnTo>
                    <a:pt x="860" y="861"/>
                  </a:lnTo>
                  <a:lnTo>
                    <a:pt x="1277" y="861"/>
                  </a:lnTo>
                  <a:lnTo>
                    <a:pt x="1277" y="444"/>
                  </a:lnTo>
                  <a:lnTo>
                    <a:pt x="860" y="444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2;p49"/>
            <p:cNvSpPr/>
            <p:nvPr/>
          </p:nvSpPr>
          <p:spPr>
            <a:xfrm>
              <a:off x="1235375" y="1573925"/>
              <a:ext cx="13725" cy="14350"/>
            </a:xfrm>
            <a:custGeom>
              <a:avLst/>
              <a:gdLst/>
              <a:ahLst/>
              <a:cxnLst/>
              <a:rect l="l" t="t" r="r" b="b"/>
              <a:pathLst>
                <a:path w="549" h="574" extrusionOk="0">
                  <a:moveTo>
                    <a:pt x="157" y="1"/>
                  </a:moveTo>
                  <a:lnTo>
                    <a:pt x="1" y="392"/>
                  </a:lnTo>
                  <a:lnTo>
                    <a:pt x="392" y="574"/>
                  </a:lnTo>
                  <a:lnTo>
                    <a:pt x="548" y="157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3;p49"/>
            <p:cNvSpPr/>
            <p:nvPr/>
          </p:nvSpPr>
          <p:spPr>
            <a:xfrm>
              <a:off x="1215200" y="156612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156" y="0"/>
                  </a:moveTo>
                  <a:lnTo>
                    <a:pt x="0" y="391"/>
                  </a:lnTo>
                  <a:lnTo>
                    <a:pt x="391" y="547"/>
                  </a:lnTo>
                  <a:lnTo>
                    <a:pt x="547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997;p49"/>
          <p:cNvGrpSpPr/>
          <p:nvPr/>
        </p:nvGrpSpPr>
        <p:grpSpPr>
          <a:xfrm>
            <a:off x="8461440" y="2883911"/>
            <a:ext cx="258625" cy="367400"/>
            <a:chOff x="1798175" y="1981700"/>
            <a:chExt cx="258625" cy="367400"/>
          </a:xfrm>
        </p:grpSpPr>
        <p:sp>
          <p:nvSpPr>
            <p:cNvPr id="11" name="Google Shape;998;p49"/>
            <p:cNvSpPr/>
            <p:nvPr/>
          </p:nvSpPr>
          <p:spPr>
            <a:xfrm>
              <a:off x="1830750" y="2251375"/>
              <a:ext cx="64525" cy="64500"/>
            </a:xfrm>
            <a:custGeom>
              <a:avLst/>
              <a:gdLst/>
              <a:ahLst/>
              <a:cxnLst/>
              <a:rect l="l" t="t" r="r" b="b"/>
              <a:pathLst>
                <a:path w="2581" h="2580" extrusionOk="0">
                  <a:moveTo>
                    <a:pt x="1512" y="417"/>
                  </a:moveTo>
                  <a:lnTo>
                    <a:pt x="1512" y="1069"/>
                  </a:lnTo>
                  <a:lnTo>
                    <a:pt x="2137" y="1069"/>
                  </a:lnTo>
                  <a:lnTo>
                    <a:pt x="2137" y="1486"/>
                  </a:lnTo>
                  <a:lnTo>
                    <a:pt x="1512" y="1486"/>
                  </a:lnTo>
                  <a:lnTo>
                    <a:pt x="1512" y="2137"/>
                  </a:lnTo>
                  <a:lnTo>
                    <a:pt x="1069" y="2137"/>
                  </a:lnTo>
                  <a:lnTo>
                    <a:pt x="1069" y="1486"/>
                  </a:lnTo>
                  <a:lnTo>
                    <a:pt x="417" y="1486"/>
                  </a:lnTo>
                  <a:lnTo>
                    <a:pt x="417" y="1069"/>
                  </a:lnTo>
                  <a:lnTo>
                    <a:pt x="1069" y="1069"/>
                  </a:lnTo>
                  <a:lnTo>
                    <a:pt x="1069" y="417"/>
                  </a:lnTo>
                  <a:close/>
                  <a:moveTo>
                    <a:pt x="652" y="0"/>
                  </a:moveTo>
                  <a:lnTo>
                    <a:pt x="652" y="626"/>
                  </a:lnTo>
                  <a:lnTo>
                    <a:pt x="1" y="626"/>
                  </a:lnTo>
                  <a:lnTo>
                    <a:pt x="1" y="1929"/>
                  </a:lnTo>
                  <a:lnTo>
                    <a:pt x="652" y="1929"/>
                  </a:lnTo>
                  <a:lnTo>
                    <a:pt x="652" y="2580"/>
                  </a:lnTo>
                  <a:lnTo>
                    <a:pt x="1929" y="2580"/>
                  </a:lnTo>
                  <a:lnTo>
                    <a:pt x="1929" y="1929"/>
                  </a:lnTo>
                  <a:lnTo>
                    <a:pt x="2580" y="1929"/>
                  </a:lnTo>
                  <a:lnTo>
                    <a:pt x="2580" y="626"/>
                  </a:lnTo>
                  <a:lnTo>
                    <a:pt x="1929" y="626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9;p49"/>
            <p:cNvSpPr/>
            <p:nvPr/>
          </p:nvSpPr>
          <p:spPr>
            <a:xfrm>
              <a:off x="1798175" y="2047500"/>
              <a:ext cx="129650" cy="301600"/>
            </a:xfrm>
            <a:custGeom>
              <a:avLst/>
              <a:gdLst/>
              <a:ahLst/>
              <a:cxnLst/>
              <a:rect l="l" t="t" r="r" b="b"/>
              <a:pathLst>
                <a:path w="5186" h="12064" extrusionOk="0">
                  <a:moveTo>
                    <a:pt x="2684" y="443"/>
                  </a:moveTo>
                  <a:lnTo>
                    <a:pt x="2763" y="469"/>
                  </a:lnTo>
                  <a:lnTo>
                    <a:pt x="2841" y="521"/>
                  </a:lnTo>
                  <a:lnTo>
                    <a:pt x="2893" y="573"/>
                  </a:lnTo>
                  <a:lnTo>
                    <a:pt x="2945" y="625"/>
                  </a:lnTo>
                  <a:lnTo>
                    <a:pt x="2997" y="704"/>
                  </a:lnTo>
                  <a:lnTo>
                    <a:pt x="3023" y="782"/>
                  </a:lnTo>
                  <a:lnTo>
                    <a:pt x="3023" y="860"/>
                  </a:lnTo>
                  <a:lnTo>
                    <a:pt x="3023" y="1876"/>
                  </a:lnTo>
                  <a:lnTo>
                    <a:pt x="3023" y="1980"/>
                  </a:lnTo>
                  <a:lnTo>
                    <a:pt x="3049" y="2085"/>
                  </a:lnTo>
                  <a:lnTo>
                    <a:pt x="2111" y="2085"/>
                  </a:lnTo>
                  <a:lnTo>
                    <a:pt x="2163" y="1980"/>
                  </a:lnTo>
                  <a:lnTo>
                    <a:pt x="2163" y="1876"/>
                  </a:lnTo>
                  <a:lnTo>
                    <a:pt x="2163" y="860"/>
                  </a:lnTo>
                  <a:lnTo>
                    <a:pt x="2163" y="782"/>
                  </a:lnTo>
                  <a:lnTo>
                    <a:pt x="2189" y="704"/>
                  </a:lnTo>
                  <a:lnTo>
                    <a:pt x="2242" y="625"/>
                  </a:lnTo>
                  <a:lnTo>
                    <a:pt x="2294" y="573"/>
                  </a:lnTo>
                  <a:lnTo>
                    <a:pt x="2346" y="521"/>
                  </a:lnTo>
                  <a:lnTo>
                    <a:pt x="2424" y="469"/>
                  </a:lnTo>
                  <a:lnTo>
                    <a:pt x="2502" y="443"/>
                  </a:lnTo>
                  <a:close/>
                  <a:moveTo>
                    <a:pt x="3753" y="2527"/>
                  </a:moveTo>
                  <a:lnTo>
                    <a:pt x="3831" y="2580"/>
                  </a:lnTo>
                  <a:lnTo>
                    <a:pt x="3857" y="2658"/>
                  </a:lnTo>
                  <a:lnTo>
                    <a:pt x="3883" y="2736"/>
                  </a:lnTo>
                  <a:lnTo>
                    <a:pt x="3883" y="3387"/>
                  </a:lnTo>
                  <a:lnTo>
                    <a:pt x="3857" y="3465"/>
                  </a:lnTo>
                  <a:lnTo>
                    <a:pt x="3831" y="3518"/>
                  </a:lnTo>
                  <a:lnTo>
                    <a:pt x="3753" y="3570"/>
                  </a:lnTo>
                  <a:lnTo>
                    <a:pt x="3675" y="3596"/>
                  </a:lnTo>
                  <a:lnTo>
                    <a:pt x="1512" y="3596"/>
                  </a:lnTo>
                  <a:lnTo>
                    <a:pt x="1434" y="3570"/>
                  </a:lnTo>
                  <a:lnTo>
                    <a:pt x="1356" y="3518"/>
                  </a:lnTo>
                  <a:lnTo>
                    <a:pt x="1330" y="3465"/>
                  </a:lnTo>
                  <a:lnTo>
                    <a:pt x="1304" y="3387"/>
                  </a:lnTo>
                  <a:lnTo>
                    <a:pt x="1304" y="2736"/>
                  </a:lnTo>
                  <a:lnTo>
                    <a:pt x="1330" y="2658"/>
                  </a:lnTo>
                  <a:lnTo>
                    <a:pt x="1356" y="2580"/>
                  </a:lnTo>
                  <a:lnTo>
                    <a:pt x="1434" y="2527"/>
                  </a:lnTo>
                  <a:close/>
                  <a:moveTo>
                    <a:pt x="3440" y="4013"/>
                  </a:moveTo>
                  <a:lnTo>
                    <a:pt x="3440" y="4742"/>
                  </a:lnTo>
                  <a:lnTo>
                    <a:pt x="4743" y="6462"/>
                  </a:lnTo>
                  <a:lnTo>
                    <a:pt x="4743" y="6827"/>
                  </a:lnTo>
                  <a:lnTo>
                    <a:pt x="444" y="6827"/>
                  </a:lnTo>
                  <a:lnTo>
                    <a:pt x="444" y="6462"/>
                  </a:lnTo>
                  <a:lnTo>
                    <a:pt x="1616" y="4872"/>
                  </a:lnTo>
                  <a:lnTo>
                    <a:pt x="3023" y="4872"/>
                  </a:lnTo>
                  <a:lnTo>
                    <a:pt x="3023" y="4456"/>
                  </a:lnTo>
                  <a:lnTo>
                    <a:pt x="1720" y="4456"/>
                  </a:lnTo>
                  <a:lnTo>
                    <a:pt x="1720" y="4013"/>
                  </a:lnTo>
                  <a:close/>
                  <a:moveTo>
                    <a:pt x="2580" y="0"/>
                  </a:moveTo>
                  <a:lnTo>
                    <a:pt x="2424" y="26"/>
                  </a:lnTo>
                  <a:lnTo>
                    <a:pt x="2268" y="78"/>
                  </a:lnTo>
                  <a:lnTo>
                    <a:pt x="2111" y="156"/>
                  </a:lnTo>
                  <a:lnTo>
                    <a:pt x="1981" y="261"/>
                  </a:lnTo>
                  <a:lnTo>
                    <a:pt x="1877" y="391"/>
                  </a:lnTo>
                  <a:lnTo>
                    <a:pt x="1799" y="521"/>
                  </a:lnTo>
                  <a:lnTo>
                    <a:pt x="1746" y="704"/>
                  </a:lnTo>
                  <a:lnTo>
                    <a:pt x="1720" y="860"/>
                  </a:lnTo>
                  <a:lnTo>
                    <a:pt x="1720" y="1876"/>
                  </a:lnTo>
                  <a:lnTo>
                    <a:pt x="1720" y="1954"/>
                  </a:lnTo>
                  <a:lnTo>
                    <a:pt x="1668" y="2032"/>
                  </a:lnTo>
                  <a:lnTo>
                    <a:pt x="1590" y="2058"/>
                  </a:lnTo>
                  <a:lnTo>
                    <a:pt x="1512" y="2085"/>
                  </a:lnTo>
                  <a:lnTo>
                    <a:pt x="1382" y="2111"/>
                  </a:lnTo>
                  <a:lnTo>
                    <a:pt x="1251" y="2137"/>
                  </a:lnTo>
                  <a:lnTo>
                    <a:pt x="1147" y="2189"/>
                  </a:lnTo>
                  <a:lnTo>
                    <a:pt x="1069" y="2267"/>
                  </a:lnTo>
                  <a:lnTo>
                    <a:pt x="991" y="2371"/>
                  </a:lnTo>
                  <a:lnTo>
                    <a:pt x="913" y="2475"/>
                  </a:lnTo>
                  <a:lnTo>
                    <a:pt x="887" y="2606"/>
                  </a:lnTo>
                  <a:lnTo>
                    <a:pt x="861" y="2736"/>
                  </a:lnTo>
                  <a:lnTo>
                    <a:pt x="861" y="3387"/>
                  </a:lnTo>
                  <a:lnTo>
                    <a:pt x="887" y="3492"/>
                  </a:lnTo>
                  <a:lnTo>
                    <a:pt x="913" y="3570"/>
                  </a:lnTo>
                  <a:lnTo>
                    <a:pt x="991" y="3752"/>
                  </a:lnTo>
                  <a:lnTo>
                    <a:pt x="1121" y="3882"/>
                  </a:lnTo>
                  <a:lnTo>
                    <a:pt x="1304" y="3987"/>
                  </a:lnTo>
                  <a:lnTo>
                    <a:pt x="1304" y="4586"/>
                  </a:lnTo>
                  <a:lnTo>
                    <a:pt x="1" y="6305"/>
                  </a:lnTo>
                  <a:lnTo>
                    <a:pt x="1" y="11412"/>
                  </a:lnTo>
                  <a:lnTo>
                    <a:pt x="27" y="11543"/>
                  </a:lnTo>
                  <a:lnTo>
                    <a:pt x="53" y="11673"/>
                  </a:lnTo>
                  <a:lnTo>
                    <a:pt x="131" y="11777"/>
                  </a:lnTo>
                  <a:lnTo>
                    <a:pt x="209" y="11855"/>
                  </a:lnTo>
                  <a:lnTo>
                    <a:pt x="287" y="11933"/>
                  </a:lnTo>
                  <a:lnTo>
                    <a:pt x="392" y="12012"/>
                  </a:lnTo>
                  <a:lnTo>
                    <a:pt x="522" y="12038"/>
                  </a:lnTo>
                  <a:lnTo>
                    <a:pt x="652" y="12064"/>
                  </a:lnTo>
                  <a:lnTo>
                    <a:pt x="1955" y="12064"/>
                  </a:lnTo>
                  <a:lnTo>
                    <a:pt x="1955" y="11621"/>
                  </a:lnTo>
                  <a:lnTo>
                    <a:pt x="574" y="11621"/>
                  </a:lnTo>
                  <a:lnTo>
                    <a:pt x="496" y="11569"/>
                  </a:lnTo>
                  <a:lnTo>
                    <a:pt x="444" y="11491"/>
                  </a:lnTo>
                  <a:lnTo>
                    <a:pt x="444" y="11412"/>
                  </a:lnTo>
                  <a:lnTo>
                    <a:pt x="444" y="7243"/>
                  </a:lnTo>
                  <a:lnTo>
                    <a:pt x="4743" y="7243"/>
                  </a:lnTo>
                  <a:lnTo>
                    <a:pt x="4743" y="11412"/>
                  </a:lnTo>
                  <a:lnTo>
                    <a:pt x="4717" y="11491"/>
                  </a:lnTo>
                  <a:lnTo>
                    <a:pt x="4691" y="11569"/>
                  </a:lnTo>
                  <a:lnTo>
                    <a:pt x="4613" y="11621"/>
                  </a:lnTo>
                  <a:lnTo>
                    <a:pt x="3232" y="11621"/>
                  </a:lnTo>
                  <a:lnTo>
                    <a:pt x="3232" y="12064"/>
                  </a:lnTo>
                  <a:lnTo>
                    <a:pt x="4534" y="12064"/>
                  </a:lnTo>
                  <a:lnTo>
                    <a:pt x="4665" y="12038"/>
                  </a:lnTo>
                  <a:lnTo>
                    <a:pt x="4769" y="12012"/>
                  </a:lnTo>
                  <a:lnTo>
                    <a:pt x="4899" y="11933"/>
                  </a:lnTo>
                  <a:lnTo>
                    <a:pt x="4977" y="11855"/>
                  </a:lnTo>
                  <a:lnTo>
                    <a:pt x="5056" y="11777"/>
                  </a:lnTo>
                  <a:lnTo>
                    <a:pt x="5134" y="11673"/>
                  </a:lnTo>
                  <a:lnTo>
                    <a:pt x="5160" y="11543"/>
                  </a:lnTo>
                  <a:lnTo>
                    <a:pt x="5186" y="11412"/>
                  </a:lnTo>
                  <a:lnTo>
                    <a:pt x="5186" y="6305"/>
                  </a:lnTo>
                  <a:lnTo>
                    <a:pt x="3883" y="4586"/>
                  </a:lnTo>
                  <a:lnTo>
                    <a:pt x="3883" y="3987"/>
                  </a:lnTo>
                  <a:lnTo>
                    <a:pt x="4065" y="3882"/>
                  </a:lnTo>
                  <a:lnTo>
                    <a:pt x="4196" y="3752"/>
                  </a:lnTo>
                  <a:lnTo>
                    <a:pt x="4274" y="3570"/>
                  </a:lnTo>
                  <a:lnTo>
                    <a:pt x="4300" y="3492"/>
                  </a:lnTo>
                  <a:lnTo>
                    <a:pt x="4300" y="3387"/>
                  </a:lnTo>
                  <a:lnTo>
                    <a:pt x="4300" y="2736"/>
                  </a:lnTo>
                  <a:lnTo>
                    <a:pt x="4300" y="2606"/>
                  </a:lnTo>
                  <a:lnTo>
                    <a:pt x="4274" y="2475"/>
                  </a:lnTo>
                  <a:lnTo>
                    <a:pt x="4196" y="2371"/>
                  </a:lnTo>
                  <a:lnTo>
                    <a:pt x="4118" y="2267"/>
                  </a:lnTo>
                  <a:lnTo>
                    <a:pt x="4039" y="2189"/>
                  </a:lnTo>
                  <a:lnTo>
                    <a:pt x="3909" y="2137"/>
                  </a:lnTo>
                  <a:lnTo>
                    <a:pt x="3805" y="2111"/>
                  </a:lnTo>
                  <a:lnTo>
                    <a:pt x="3675" y="2085"/>
                  </a:lnTo>
                  <a:lnTo>
                    <a:pt x="3596" y="2058"/>
                  </a:lnTo>
                  <a:lnTo>
                    <a:pt x="3518" y="2032"/>
                  </a:lnTo>
                  <a:lnTo>
                    <a:pt x="3466" y="1954"/>
                  </a:lnTo>
                  <a:lnTo>
                    <a:pt x="3440" y="1876"/>
                  </a:lnTo>
                  <a:lnTo>
                    <a:pt x="3440" y="860"/>
                  </a:lnTo>
                  <a:lnTo>
                    <a:pt x="3440" y="704"/>
                  </a:lnTo>
                  <a:lnTo>
                    <a:pt x="3388" y="521"/>
                  </a:lnTo>
                  <a:lnTo>
                    <a:pt x="3310" y="391"/>
                  </a:lnTo>
                  <a:lnTo>
                    <a:pt x="3206" y="261"/>
                  </a:lnTo>
                  <a:lnTo>
                    <a:pt x="3075" y="156"/>
                  </a:lnTo>
                  <a:lnTo>
                    <a:pt x="2919" y="78"/>
                  </a:lnTo>
                  <a:lnTo>
                    <a:pt x="2763" y="26"/>
                  </a:lnTo>
                  <a:lnTo>
                    <a:pt x="25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00;p49"/>
            <p:cNvSpPr/>
            <p:nvPr/>
          </p:nvSpPr>
          <p:spPr>
            <a:xfrm>
              <a:off x="1857450" y="2338000"/>
              <a:ext cx="11100" cy="11100"/>
            </a:xfrm>
            <a:custGeom>
              <a:avLst/>
              <a:gdLst/>
              <a:ahLst/>
              <a:cxnLst/>
              <a:rect l="l" t="t" r="r" b="b"/>
              <a:pathLst>
                <a:path w="444" h="444" extrusionOk="0">
                  <a:moveTo>
                    <a:pt x="1" y="1"/>
                  </a:moveTo>
                  <a:lnTo>
                    <a:pt x="1" y="444"/>
                  </a:lnTo>
                  <a:lnTo>
                    <a:pt x="444" y="444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1;p49"/>
            <p:cNvSpPr/>
            <p:nvPr/>
          </p:nvSpPr>
          <p:spPr>
            <a:xfrm>
              <a:off x="1959725" y="1981700"/>
              <a:ext cx="97075" cy="367400"/>
            </a:xfrm>
            <a:custGeom>
              <a:avLst/>
              <a:gdLst/>
              <a:ahLst/>
              <a:cxnLst/>
              <a:rect l="l" t="t" r="r" b="b"/>
              <a:pathLst>
                <a:path w="3883" h="14696" extrusionOk="0">
                  <a:moveTo>
                    <a:pt x="2033" y="3075"/>
                  </a:moveTo>
                  <a:lnTo>
                    <a:pt x="2111" y="3101"/>
                  </a:lnTo>
                  <a:lnTo>
                    <a:pt x="2189" y="3153"/>
                  </a:lnTo>
                  <a:lnTo>
                    <a:pt x="2241" y="3205"/>
                  </a:lnTo>
                  <a:lnTo>
                    <a:pt x="2293" y="3257"/>
                  </a:lnTo>
                  <a:lnTo>
                    <a:pt x="2346" y="3336"/>
                  </a:lnTo>
                  <a:lnTo>
                    <a:pt x="2372" y="3414"/>
                  </a:lnTo>
                  <a:lnTo>
                    <a:pt x="2372" y="3492"/>
                  </a:lnTo>
                  <a:lnTo>
                    <a:pt x="2372" y="3935"/>
                  </a:lnTo>
                  <a:lnTo>
                    <a:pt x="1512" y="3935"/>
                  </a:lnTo>
                  <a:lnTo>
                    <a:pt x="1512" y="3492"/>
                  </a:lnTo>
                  <a:lnTo>
                    <a:pt x="1512" y="3414"/>
                  </a:lnTo>
                  <a:lnTo>
                    <a:pt x="1538" y="3336"/>
                  </a:lnTo>
                  <a:lnTo>
                    <a:pt x="1590" y="3257"/>
                  </a:lnTo>
                  <a:lnTo>
                    <a:pt x="1642" y="3205"/>
                  </a:lnTo>
                  <a:lnTo>
                    <a:pt x="1694" y="3153"/>
                  </a:lnTo>
                  <a:lnTo>
                    <a:pt x="1772" y="3101"/>
                  </a:lnTo>
                  <a:lnTo>
                    <a:pt x="1850" y="3075"/>
                  </a:lnTo>
                  <a:close/>
                  <a:moveTo>
                    <a:pt x="3310" y="11256"/>
                  </a:moveTo>
                  <a:lnTo>
                    <a:pt x="3388" y="11309"/>
                  </a:lnTo>
                  <a:lnTo>
                    <a:pt x="3440" y="11387"/>
                  </a:lnTo>
                  <a:lnTo>
                    <a:pt x="3440" y="11465"/>
                  </a:lnTo>
                  <a:lnTo>
                    <a:pt x="3440" y="11543"/>
                  </a:lnTo>
                  <a:lnTo>
                    <a:pt x="3388" y="11621"/>
                  </a:lnTo>
                  <a:lnTo>
                    <a:pt x="3310" y="11647"/>
                  </a:lnTo>
                  <a:lnTo>
                    <a:pt x="3231" y="11673"/>
                  </a:lnTo>
                  <a:lnTo>
                    <a:pt x="652" y="11673"/>
                  </a:lnTo>
                  <a:lnTo>
                    <a:pt x="574" y="11647"/>
                  </a:lnTo>
                  <a:lnTo>
                    <a:pt x="496" y="11621"/>
                  </a:lnTo>
                  <a:lnTo>
                    <a:pt x="443" y="11543"/>
                  </a:lnTo>
                  <a:lnTo>
                    <a:pt x="443" y="11465"/>
                  </a:lnTo>
                  <a:lnTo>
                    <a:pt x="443" y="11387"/>
                  </a:lnTo>
                  <a:lnTo>
                    <a:pt x="496" y="11309"/>
                  </a:lnTo>
                  <a:lnTo>
                    <a:pt x="574" y="11256"/>
                  </a:lnTo>
                  <a:close/>
                  <a:moveTo>
                    <a:pt x="2372" y="12116"/>
                  </a:moveTo>
                  <a:lnTo>
                    <a:pt x="2372" y="13393"/>
                  </a:lnTo>
                  <a:lnTo>
                    <a:pt x="1512" y="13393"/>
                  </a:lnTo>
                  <a:lnTo>
                    <a:pt x="1512" y="12116"/>
                  </a:lnTo>
                  <a:close/>
                  <a:moveTo>
                    <a:pt x="2893" y="13836"/>
                  </a:moveTo>
                  <a:lnTo>
                    <a:pt x="2945" y="13888"/>
                  </a:lnTo>
                  <a:lnTo>
                    <a:pt x="2997" y="13966"/>
                  </a:lnTo>
                  <a:lnTo>
                    <a:pt x="3023" y="14044"/>
                  </a:lnTo>
                  <a:lnTo>
                    <a:pt x="3023" y="14253"/>
                  </a:lnTo>
                  <a:lnTo>
                    <a:pt x="860" y="14253"/>
                  </a:lnTo>
                  <a:lnTo>
                    <a:pt x="860" y="14044"/>
                  </a:lnTo>
                  <a:lnTo>
                    <a:pt x="886" y="13966"/>
                  </a:lnTo>
                  <a:lnTo>
                    <a:pt x="939" y="13888"/>
                  </a:lnTo>
                  <a:lnTo>
                    <a:pt x="991" y="13836"/>
                  </a:lnTo>
                  <a:close/>
                  <a:moveTo>
                    <a:pt x="1720" y="0"/>
                  </a:moveTo>
                  <a:lnTo>
                    <a:pt x="1720" y="2658"/>
                  </a:lnTo>
                  <a:lnTo>
                    <a:pt x="1590" y="2710"/>
                  </a:lnTo>
                  <a:lnTo>
                    <a:pt x="1460" y="2788"/>
                  </a:lnTo>
                  <a:lnTo>
                    <a:pt x="1355" y="2867"/>
                  </a:lnTo>
                  <a:lnTo>
                    <a:pt x="1251" y="2971"/>
                  </a:lnTo>
                  <a:lnTo>
                    <a:pt x="1173" y="3075"/>
                  </a:lnTo>
                  <a:lnTo>
                    <a:pt x="1121" y="3205"/>
                  </a:lnTo>
                  <a:lnTo>
                    <a:pt x="1095" y="3362"/>
                  </a:lnTo>
                  <a:lnTo>
                    <a:pt x="1069" y="3492"/>
                  </a:lnTo>
                  <a:lnTo>
                    <a:pt x="1069" y="3935"/>
                  </a:lnTo>
                  <a:lnTo>
                    <a:pt x="939" y="3935"/>
                  </a:lnTo>
                  <a:lnTo>
                    <a:pt x="834" y="3987"/>
                  </a:lnTo>
                  <a:lnTo>
                    <a:pt x="730" y="4039"/>
                  </a:lnTo>
                  <a:lnTo>
                    <a:pt x="626" y="4117"/>
                  </a:lnTo>
                  <a:lnTo>
                    <a:pt x="548" y="4221"/>
                  </a:lnTo>
                  <a:lnTo>
                    <a:pt x="496" y="4326"/>
                  </a:lnTo>
                  <a:lnTo>
                    <a:pt x="443" y="4456"/>
                  </a:lnTo>
                  <a:lnTo>
                    <a:pt x="443" y="4586"/>
                  </a:lnTo>
                  <a:lnTo>
                    <a:pt x="443" y="10840"/>
                  </a:lnTo>
                  <a:lnTo>
                    <a:pt x="261" y="10944"/>
                  </a:lnTo>
                  <a:lnTo>
                    <a:pt x="131" y="11074"/>
                  </a:lnTo>
                  <a:lnTo>
                    <a:pt x="27" y="11256"/>
                  </a:lnTo>
                  <a:lnTo>
                    <a:pt x="1" y="11361"/>
                  </a:lnTo>
                  <a:lnTo>
                    <a:pt x="1" y="11465"/>
                  </a:lnTo>
                  <a:lnTo>
                    <a:pt x="27" y="11595"/>
                  </a:lnTo>
                  <a:lnTo>
                    <a:pt x="53" y="11699"/>
                  </a:lnTo>
                  <a:lnTo>
                    <a:pt x="105" y="11830"/>
                  </a:lnTo>
                  <a:lnTo>
                    <a:pt x="183" y="11908"/>
                  </a:lnTo>
                  <a:lnTo>
                    <a:pt x="287" y="11986"/>
                  </a:lnTo>
                  <a:lnTo>
                    <a:pt x="391" y="12064"/>
                  </a:lnTo>
                  <a:lnTo>
                    <a:pt x="522" y="12090"/>
                  </a:lnTo>
                  <a:lnTo>
                    <a:pt x="652" y="12116"/>
                  </a:lnTo>
                  <a:lnTo>
                    <a:pt x="1069" y="12116"/>
                  </a:lnTo>
                  <a:lnTo>
                    <a:pt x="1069" y="13393"/>
                  </a:lnTo>
                  <a:lnTo>
                    <a:pt x="939" y="13419"/>
                  </a:lnTo>
                  <a:lnTo>
                    <a:pt x="834" y="13445"/>
                  </a:lnTo>
                  <a:lnTo>
                    <a:pt x="730" y="13497"/>
                  </a:lnTo>
                  <a:lnTo>
                    <a:pt x="626" y="13575"/>
                  </a:lnTo>
                  <a:lnTo>
                    <a:pt x="548" y="13680"/>
                  </a:lnTo>
                  <a:lnTo>
                    <a:pt x="496" y="13784"/>
                  </a:lnTo>
                  <a:lnTo>
                    <a:pt x="443" y="13914"/>
                  </a:lnTo>
                  <a:lnTo>
                    <a:pt x="443" y="14044"/>
                  </a:lnTo>
                  <a:lnTo>
                    <a:pt x="443" y="14696"/>
                  </a:lnTo>
                  <a:lnTo>
                    <a:pt x="3440" y="14696"/>
                  </a:lnTo>
                  <a:lnTo>
                    <a:pt x="3440" y="14044"/>
                  </a:lnTo>
                  <a:lnTo>
                    <a:pt x="3440" y="13914"/>
                  </a:lnTo>
                  <a:lnTo>
                    <a:pt x="3388" y="13784"/>
                  </a:lnTo>
                  <a:lnTo>
                    <a:pt x="3336" y="13680"/>
                  </a:lnTo>
                  <a:lnTo>
                    <a:pt x="3257" y="13575"/>
                  </a:lnTo>
                  <a:lnTo>
                    <a:pt x="3153" y="13497"/>
                  </a:lnTo>
                  <a:lnTo>
                    <a:pt x="3049" y="13445"/>
                  </a:lnTo>
                  <a:lnTo>
                    <a:pt x="2919" y="13419"/>
                  </a:lnTo>
                  <a:lnTo>
                    <a:pt x="2788" y="13393"/>
                  </a:lnTo>
                  <a:lnTo>
                    <a:pt x="2788" y="12116"/>
                  </a:lnTo>
                  <a:lnTo>
                    <a:pt x="3231" y="12116"/>
                  </a:lnTo>
                  <a:lnTo>
                    <a:pt x="3362" y="12090"/>
                  </a:lnTo>
                  <a:lnTo>
                    <a:pt x="3492" y="12064"/>
                  </a:lnTo>
                  <a:lnTo>
                    <a:pt x="3596" y="11986"/>
                  </a:lnTo>
                  <a:lnTo>
                    <a:pt x="3674" y="11908"/>
                  </a:lnTo>
                  <a:lnTo>
                    <a:pt x="3779" y="11830"/>
                  </a:lnTo>
                  <a:lnTo>
                    <a:pt x="3831" y="11699"/>
                  </a:lnTo>
                  <a:lnTo>
                    <a:pt x="3857" y="11595"/>
                  </a:lnTo>
                  <a:lnTo>
                    <a:pt x="3883" y="11465"/>
                  </a:lnTo>
                  <a:lnTo>
                    <a:pt x="3857" y="11361"/>
                  </a:lnTo>
                  <a:lnTo>
                    <a:pt x="3857" y="11256"/>
                  </a:lnTo>
                  <a:lnTo>
                    <a:pt x="3753" y="11074"/>
                  </a:lnTo>
                  <a:lnTo>
                    <a:pt x="3622" y="10944"/>
                  </a:lnTo>
                  <a:lnTo>
                    <a:pt x="3440" y="10840"/>
                  </a:lnTo>
                  <a:lnTo>
                    <a:pt x="3440" y="9954"/>
                  </a:lnTo>
                  <a:lnTo>
                    <a:pt x="3023" y="9954"/>
                  </a:lnTo>
                  <a:lnTo>
                    <a:pt x="3023" y="10813"/>
                  </a:lnTo>
                  <a:lnTo>
                    <a:pt x="860" y="10813"/>
                  </a:lnTo>
                  <a:lnTo>
                    <a:pt x="860" y="9511"/>
                  </a:lnTo>
                  <a:lnTo>
                    <a:pt x="1512" y="9511"/>
                  </a:lnTo>
                  <a:lnTo>
                    <a:pt x="1512" y="9094"/>
                  </a:lnTo>
                  <a:lnTo>
                    <a:pt x="860" y="9094"/>
                  </a:lnTo>
                  <a:lnTo>
                    <a:pt x="860" y="8234"/>
                  </a:lnTo>
                  <a:lnTo>
                    <a:pt x="1720" y="8234"/>
                  </a:lnTo>
                  <a:lnTo>
                    <a:pt x="1720" y="7791"/>
                  </a:lnTo>
                  <a:lnTo>
                    <a:pt x="860" y="7791"/>
                  </a:lnTo>
                  <a:lnTo>
                    <a:pt x="860" y="6931"/>
                  </a:lnTo>
                  <a:lnTo>
                    <a:pt x="1512" y="6931"/>
                  </a:lnTo>
                  <a:lnTo>
                    <a:pt x="1512" y="6514"/>
                  </a:lnTo>
                  <a:lnTo>
                    <a:pt x="860" y="6514"/>
                  </a:lnTo>
                  <a:lnTo>
                    <a:pt x="860" y="5655"/>
                  </a:lnTo>
                  <a:lnTo>
                    <a:pt x="1720" y="5655"/>
                  </a:lnTo>
                  <a:lnTo>
                    <a:pt x="1720" y="5212"/>
                  </a:lnTo>
                  <a:lnTo>
                    <a:pt x="860" y="5212"/>
                  </a:lnTo>
                  <a:lnTo>
                    <a:pt x="860" y="4586"/>
                  </a:lnTo>
                  <a:lnTo>
                    <a:pt x="886" y="4482"/>
                  </a:lnTo>
                  <a:lnTo>
                    <a:pt x="939" y="4430"/>
                  </a:lnTo>
                  <a:lnTo>
                    <a:pt x="991" y="4378"/>
                  </a:lnTo>
                  <a:lnTo>
                    <a:pt x="1069" y="4352"/>
                  </a:lnTo>
                  <a:lnTo>
                    <a:pt x="2788" y="4352"/>
                  </a:lnTo>
                  <a:lnTo>
                    <a:pt x="2893" y="4378"/>
                  </a:lnTo>
                  <a:lnTo>
                    <a:pt x="2945" y="4430"/>
                  </a:lnTo>
                  <a:lnTo>
                    <a:pt x="2997" y="4482"/>
                  </a:lnTo>
                  <a:lnTo>
                    <a:pt x="3023" y="4586"/>
                  </a:lnTo>
                  <a:lnTo>
                    <a:pt x="3023" y="9511"/>
                  </a:lnTo>
                  <a:lnTo>
                    <a:pt x="3440" y="9511"/>
                  </a:lnTo>
                  <a:lnTo>
                    <a:pt x="3440" y="4586"/>
                  </a:lnTo>
                  <a:lnTo>
                    <a:pt x="3440" y="4456"/>
                  </a:lnTo>
                  <a:lnTo>
                    <a:pt x="3388" y="4326"/>
                  </a:lnTo>
                  <a:lnTo>
                    <a:pt x="3336" y="4221"/>
                  </a:lnTo>
                  <a:lnTo>
                    <a:pt x="3257" y="4117"/>
                  </a:lnTo>
                  <a:lnTo>
                    <a:pt x="3153" y="4039"/>
                  </a:lnTo>
                  <a:lnTo>
                    <a:pt x="3049" y="3987"/>
                  </a:lnTo>
                  <a:lnTo>
                    <a:pt x="2919" y="3935"/>
                  </a:lnTo>
                  <a:lnTo>
                    <a:pt x="2788" y="3935"/>
                  </a:lnTo>
                  <a:lnTo>
                    <a:pt x="2788" y="3492"/>
                  </a:lnTo>
                  <a:lnTo>
                    <a:pt x="2788" y="3362"/>
                  </a:lnTo>
                  <a:lnTo>
                    <a:pt x="2762" y="3205"/>
                  </a:lnTo>
                  <a:lnTo>
                    <a:pt x="2684" y="3075"/>
                  </a:lnTo>
                  <a:lnTo>
                    <a:pt x="2606" y="2971"/>
                  </a:lnTo>
                  <a:lnTo>
                    <a:pt x="2528" y="2867"/>
                  </a:lnTo>
                  <a:lnTo>
                    <a:pt x="2424" y="2788"/>
                  </a:lnTo>
                  <a:lnTo>
                    <a:pt x="2293" y="2710"/>
                  </a:lnTo>
                  <a:lnTo>
                    <a:pt x="2163" y="2658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2;p49"/>
            <p:cNvSpPr/>
            <p:nvPr/>
          </p:nvSpPr>
          <p:spPr>
            <a:xfrm>
              <a:off x="2013800" y="21015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0" y="1"/>
                  </a:moveTo>
                  <a:lnTo>
                    <a:pt x="0" y="418"/>
                  </a:lnTo>
                  <a:lnTo>
                    <a:pt x="417" y="418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3;p49"/>
            <p:cNvSpPr/>
            <p:nvPr/>
          </p:nvSpPr>
          <p:spPr>
            <a:xfrm>
              <a:off x="1895250" y="22396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0" y="0"/>
                  </a:moveTo>
                  <a:lnTo>
                    <a:pt x="0" y="417"/>
                  </a:lnTo>
                  <a:lnTo>
                    <a:pt x="417" y="417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4;p49"/>
            <p:cNvSpPr/>
            <p:nvPr/>
          </p:nvSpPr>
          <p:spPr>
            <a:xfrm>
              <a:off x="2013800" y="21230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0" y="1"/>
                  </a:moveTo>
                  <a:lnTo>
                    <a:pt x="0" y="417"/>
                  </a:lnTo>
                  <a:lnTo>
                    <a:pt x="417" y="417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896;p49"/>
          <p:cNvGrpSpPr/>
          <p:nvPr/>
        </p:nvGrpSpPr>
        <p:grpSpPr>
          <a:xfrm>
            <a:off x="8370114" y="3519280"/>
            <a:ext cx="367400" cy="333525"/>
            <a:chOff x="4755475" y="1311425"/>
            <a:chExt cx="367400" cy="333525"/>
          </a:xfrm>
        </p:grpSpPr>
        <p:sp>
          <p:nvSpPr>
            <p:cNvPr id="19" name="Google Shape;897;p49"/>
            <p:cNvSpPr/>
            <p:nvPr/>
          </p:nvSpPr>
          <p:spPr>
            <a:xfrm>
              <a:off x="4755475" y="1311425"/>
              <a:ext cx="367400" cy="333525"/>
            </a:xfrm>
            <a:custGeom>
              <a:avLst/>
              <a:gdLst/>
              <a:ahLst/>
              <a:cxnLst/>
              <a:rect l="l" t="t" r="r" b="b"/>
              <a:pathLst>
                <a:path w="14696" h="13341" extrusionOk="0">
                  <a:moveTo>
                    <a:pt x="1955" y="3883"/>
                  </a:moveTo>
                  <a:lnTo>
                    <a:pt x="2163" y="3909"/>
                  </a:lnTo>
                  <a:lnTo>
                    <a:pt x="2372" y="3961"/>
                  </a:lnTo>
                  <a:lnTo>
                    <a:pt x="2554" y="4065"/>
                  </a:lnTo>
                  <a:lnTo>
                    <a:pt x="2710" y="4195"/>
                  </a:lnTo>
                  <a:lnTo>
                    <a:pt x="2841" y="4352"/>
                  </a:lnTo>
                  <a:lnTo>
                    <a:pt x="2945" y="4534"/>
                  </a:lnTo>
                  <a:lnTo>
                    <a:pt x="2997" y="4743"/>
                  </a:lnTo>
                  <a:lnTo>
                    <a:pt x="3023" y="4951"/>
                  </a:lnTo>
                  <a:lnTo>
                    <a:pt x="3023" y="4977"/>
                  </a:lnTo>
                  <a:lnTo>
                    <a:pt x="2788" y="4795"/>
                  </a:lnTo>
                  <a:lnTo>
                    <a:pt x="2528" y="4638"/>
                  </a:lnTo>
                  <a:lnTo>
                    <a:pt x="2241" y="4560"/>
                  </a:lnTo>
                  <a:lnTo>
                    <a:pt x="2111" y="4534"/>
                  </a:lnTo>
                  <a:lnTo>
                    <a:pt x="1955" y="4508"/>
                  </a:lnTo>
                  <a:lnTo>
                    <a:pt x="1512" y="4508"/>
                  </a:lnTo>
                  <a:lnTo>
                    <a:pt x="1355" y="4534"/>
                  </a:lnTo>
                  <a:lnTo>
                    <a:pt x="1225" y="4560"/>
                  </a:lnTo>
                  <a:lnTo>
                    <a:pt x="938" y="4638"/>
                  </a:lnTo>
                  <a:lnTo>
                    <a:pt x="678" y="4795"/>
                  </a:lnTo>
                  <a:lnTo>
                    <a:pt x="443" y="4977"/>
                  </a:lnTo>
                  <a:lnTo>
                    <a:pt x="443" y="4951"/>
                  </a:lnTo>
                  <a:lnTo>
                    <a:pt x="469" y="4743"/>
                  </a:lnTo>
                  <a:lnTo>
                    <a:pt x="522" y="4534"/>
                  </a:lnTo>
                  <a:lnTo>
                    <a:pt x="626" y="4352"/>
                  </a:lnTo>
                  <a:lnTo>
                    <a:pt x="756" y="4195"/>
                  </a:lnTo>
                  <a:lnTo>
                    <a:pt x="912" y="4065"/>
                  </a:lnTo>
                  <a:lnTo>
                    <a:pt x="1095" y="3961"/>
                  </a:lnTo>
                  <a:lnTo>
                    <a:pt x="1303" y="3909"/>
                  </a:lnTo>
                  <a:lnTo>
                    <a:pt x="1512" y="3883"/>
                  </a:lnTo>
                  <a:close/>
                  <a:moveTo>
                    <a:pt x="2085" y="4951"/>
                  </a:moveTo>
                  <a:lnTo>
                    <a:pt x="2215" y="4977"/>
                  </a:lnTo>
                  <a:lnTo>
                    <a:pt x="2372" y="5029"/>
                  </a:lnTo>
                  <a:lnTo>
                    <a:pt x="2476" y="5107"/>
                  </a:lnTo>
                  <a:lnTo>
                    <a:pt x="2606" y="5185"/>
                  </a:lnTo>
                  <a:lnTo>
                    <a:pt x="2710" y="5264"/>
                  </a:lnTo>
                  <a:lnTo>
                    <a:pt x="2788" y="5368"/>
                  </a:lnTo>
                  <a:lnTo>
                    <a:pt x="2867" y="5498"/>
                  </a:lnTo>
                  <a:lnTo>
                    <a:pt x="2788" y="5602"/>
                  </a:lnTo>
                  <a:lnTo>
                    <a:pt x="2710" y="5707"/>
                  </a:lnTo>
                  <a:lnTo>
                    <a:pt x="2606" y="5811"/>
                  </a:lnTo>
                  <a:lnTo>
                    <a:pt x="2476" y="5889"/>
                  </a:lnTo>
                  <a:lnTo>
                    <a:pt x="2372" y="5941"/>
                  </a:lnTo>
                  <a:lnTo>
                    <a:pt x="2372" y="7530"/>
                  </a:lnTo>
                  <a:lnTo>
                    <a:pt x="2372" y="7609"/>
                  </a:lnTo>
                  <a:lnTo>
                    <a:pt x="2319" y="7687"/>
                  </a:lnTo>
                  <a:lnTo>
                    <a:pt x="2241" y="7739"/>
                  </a:lnTo>
                  <a:lnTo>
                    <a:pt x="1225" y="7739"/>
                  </a:lnTo>
                  <a:lnTo>
                    <a:pt x="1147" y="7687"/>
                  </a:lnTo>
                  <a:lnTo>
                    <a:pt x="1095" y="7609"/>
                  </a:lnTo>
                  <a:lnTo>
                    <a:pt x="1095" y="7530"/>
                  </a:lnTo>
                  <a:lnTo>
                    <a:pt x="1095" y="5941"/>
                  </a:lnTo>
                  <a:lnTo>
                    <a:pt x="991" y="5889"/>
                  </a:lnTo>
                  <a:lnTo>
                    <a:pt x="860" y="5811"/>
                  </a:lnTo>
                  <a:lnTo>
                    <a:pt x="756" y="5707"/>
                  </a:lnTo>
                  <a:lnTo>
                    <a:pt x="652" y="5602"/>
                  </a:lnTo>
                  <a:lnTo>
                    <a:pt x="574" y="5498"/>
                  </a:lnTo>
                  <a:lnTo>
                    <a:pt x="678" y="5368"/>
                  </a:lnTo>
                  <a:lnTo>
                    <a:pt x="756" y="5264"/>
                  </a:lnTo>
                  <a:lnTo>
                    <a:pt x="860" y="5185"/>
                  </a:lnTo>
                  <a:lnTo>
                    <a:pt x="991" y="5107"/>
                  </a:lnTo>
                  <a:lnTo>
                    <a:pt x="1095" y="5029"/>
                  </a:lnTo>
                  <a:lnTo>
                    <a:pt x="1225" y="4977"/>
                  </a:lnTo>
                  <a:lnTo>
                    <a:pt x="1381" y="4951"/>
                  </a:lnTo>
                  <a:close/>
                  <a:moveTo>
                    <a:pt x="1955" y="8182"/>
                  </a:moveTo>
                  <a:lnTo>
                    <a:pt x="1955" y="8390"/>
                  </a:lnTo>
                  <a:lnTo>
                    <a:pt x="1929" y="8468"/>
                  </a:lnTo>
                  <a:lnTo>
                    <a:pt x="1876" y="8547"/>
                  </a:lnTo>
                  <a:lnTo>
                    <a:pt x="1824" y="8599"/>
                  </a:lnTo>
                  <a:lnTo>
                    <a:pt x="1642" y="8599"/>
                  </a:lnTo>
                  <a:lnTo>
                    <a:pt x="1590" y="8547"/>
                  </a:lnTo>
                  <a:lnTo>
                    <a:pt x="1538" y="8468"/>
                  </a:lnTo>
                  <a:lnTo>
                    <a:pt x="1512" y="8390"/>
                  </a:lnTo>
                  <a:lnTo>
                    <a:pt x="1512" y="8182"/>
                  </a:lnTo>
                  <a:close/>
                  <a:moveTo>
                    <a:pt x="9771" y="9042"/>
                  </a:moveTo>
                  <a:lnTo>
                    <a:pt x="9797" y="9224"/>
                  </a:lnTo>
                  <a:lnTo>
                    <a:pt x="9849" y="9406"/>
                  </a:lnTo>
                  <a:lnTo>
                    <a:pt x="9902" y="9589"/>
                  </a:lnTo>
                  <a:lnTo>
                    <a:pt x="10006" y="9771"/>
                  </a:lnTo>
                  <a:lnTo>
                    <a:pt x="10084" y="9928"/>
                  </a:lnTo>
                  <a:lnTo>
                    <a:pt x="10214" y="10058"/>
                  </a:lnTo>
                  <a:lnTo>
                    <a:pt x="10344" y="10214"/>
                  </a:lnTo>
                  <a:lnTo>
                    <a:pt x="10475" y="10318"/>
                  </a:lnTo>
                  <a:lnTo>
                    <a:pt x="8182" y="10318"/>
                  </a:lnTo>
                  <a:lnTo>
                    <a:pt x="8312" y="10214"/>
                  </a:lnTo>
                  <a:lnTo>
                    <a:pt x="8442" y="10058"/>
                  </a:lnTo>
                  <a:lnTo>
                    <a:pt x="8547" y="9928"/>
                  </a:lnTo>
                  <a:lnTo>
                    <a:pt x="8651" y="9771"/>
                  </a:lnTo>
                  <a:lnTo>
                    <a:pt x="8729" y="9589"/>
                  </a:lnTo>
                  <a:lnTo>
                    <a:pt x="8807" y="9406"/>
                  </a:lnTo>
                  <a:lnTo>
                    <a:pt x="8859" y="9224"/>
                  </a:lnTo>
                  <a:lnTo>
                    <a:pt x="8885" y="9042"/>
                  </a:lnTo>
                  <a:close/>
                  <a:moveTo>
                    <a:pt x="4586" y="0"/>
                  </a:moveTo>
                  <a:lnTo>
                    <a:pt x="4456" y="26"/>
                  </a:lnTo>
                  <a:lnTo>
                    <a:pt x="4326" y="53"/>
                  </a:lnTo>
                  <a:lnTo>
                    <a:pt x="4221" y="105"/>
                  </a:lnTo>
                  <a:lnTo>
                    <a:pt x="4117" y="183"/>
                  </a:lnTo>
                  <a:lnTo>
                    <a:pt x="4039" y="287"/>
                  </a:lnTo>
                  <a:lnTo>
                    <a:pt x="3987" y="391"/>
                  </a:lnTo>
                  <a:lnTo>
                    <a:pt x="3961" y="522"/>
                  </a:lnTo>
                  <a:lnTo>
                    <a:pt x="3935" y="652"/>
                  </a:lnTo>
                  <a:lnTo>
                    <a:pt x="3935" y="1512"/>
                  </a:lnTo>
                  <a:lnTo>
                    <a:pt x="4378" y="1512"/>
                  </a:lnTo>
                  <a:lnTo>
                    <a:pt x="4378" y="652"/>
                  </a:lnTo>
                  <a:lnTo>
                    <a:pt x="4378" y="574"/>
                  </a:lnTo>
                  <a:lnTo>
                    <a:pt x="4430" y="495"/>
                  </a:lnTo>
                  <a:lnTo>
                    <a:pt x="4508" y="443"/>
                  </a:lnTo>
                  <a:lnTo>
                    <a:pt x="14149" y="443"/>
                  </a:lnTo>
                  <a:lnTo>
                    <a:pt x="14201" y="495"/>
                  </a:lnTo>
                  <a:lnTo>
                    <a:pt x="14253" y="574"/>
                  </a:lnTo>
                  <a:lnTo>
                    <a:pt x="14279" y="652"/>
                  </a:lnTo>
                  <a:lnTo>
                    <a:pt x="14279" y="8390"/>
                  </a:lnTo>
                  <a:lnTo>
                    <a:pt x="14253" y="8468"/>
                  </a:lnTo>
                  <a:lnTo>
                    <a:pt x="14201" y="8547"/>
                  </a:lnTo>
                  <a:lnTo>
                    <a:pt x="14149" y="8599"/>
                  </a:lnTo>
                  <a:lnTo>
                    <a:pt x="4508" y="8599"/>
                  </a:lnTo>
                  <a:lnTo>
                    <a:pt x="4430" y="8547"/>
                  </a:lnTo>
                  <a:lnTo>
                    <a:pt x="4378" y="8468"/>
                  </a:lnTo>
                  <a:lnTo>
                    <a:pt x="4378" y="8390"/>
                  </a:lnTo>
                  <a:lnTo>
                    <a:pt x="4378" y="1929"/>
                  </a:lnTo>
                  <a:lnTo>
                    <a:pt x="3935" y="1929"/>
                  </a:lnTo>
                  <a:lnTo>
                    <a:pt x="3935" y="8390"/>
                  </a:lnTo>
                  <a:lnTo>
                    <a:pt x="3961" y="8521"/>
                  </a:lnTo>
                  <a:lnTo>
                    <a:pt x="3987" y="8651"/>
                  </a:lnTo>
                  <a:lnTo>
                    <a:pt x="4039" y="8755"/>
                  </a:lnTo>
                  <a:lnTo>
                    <a:pt x="4117" y="8859"/>
                  </a:lnTo>
                  <a:lnTo>
                    <a:pt x="4221" y="8937"/>
                  </a:lnTo>
                  <a:lnTo>
                    <a:pt x="4326" y="8990"/>
                  </a:lnTo>
                  <a:lnTo>
                    <a:pt x="4456" y="9016"/>
                  </a:lnTo>
                  <a:lnTo>
                    <a:pt x="4586" y="9042"/>
                  </a:lnTo>
                  <a:lnTo>
                    <a:pt x="8442" y="9042"/>
                  </a:lnTo>
                  <a:lnTo>
                    <a:pt x="8390" y="9302"/>
                  </a:lnTo>
                  <a:lnTo>
                    <a:pt x="8286" y="9537"/>
                  </a:lnTo>
                  <a:lnTo>
                    <a:pt x="8130" y="9771"/>
                  </a:lnTo>
                  <a:lnTo>
                    <a:pt x="7947" y="9954"/>
                  </a:lnTo>
                  <a:lnTo>
                    <a:pt x="7739" y="10110"/>
                  </a:lnTo>
                  <a:lnTo>
                    <a:pt x="7478" y="10240"/>
                  </a:lnTo>
                  <a:lnTo>
                    <a:pt x="7244" y="10292"/>
                  </a:lnTo>
                  <a:lnTo>
                    <a:pt x="6957" y="10318"/>
                  </a:lnTo>
                  <a:lnTo>
                    <a:pt x="5446" y="10318"/>
                  </a:lnTo>
                  <a:lnTo>
                    <a:pt x="5316" y="10344"/>
                  </a:lnTo>
                  <a:lnTo>
                    <a:pt x="5186" y="10371"/>
                  </a:lnTo>
                  <a:lnTo>
                    <a:pt x="5081" y="10449"/>
                  </a:lnTo>
                  <a:lnTo>
                    <a:pt x="5003" y="10527"/>
                  </a:lnTo>
                  <a:lnTo>
                    <a:pt x="4925" y="10605"/>
                  </a:lnTo>
                  <a:lnTo>
                    <a:pt x="4847" y="10735"/>
                  </a:lnTo>
                  <a:lnTo>
                    <a:pt x="4821" y="10840"/>
                  </a:lnTo>
                  <a:lnTo>
                    <a:pt x="4795" y="10970"/>
                  </a:lnTo>
                  <a:lnTo>
                    <a:pt x="4795" y="11830"/>
                  </a:lnTo>
                  <a:lnTo>
                    <a:pt x="3310" y="11830"/>
                  </a:lnTo>
                  <a:lnTo>
                    <a:pt x="3153" y="11804"/>
                  </a:lnTo>
                  <a:lnTo>
                    <a:pt x="2867" y="11725"/>
                  </a:lnTo>
                  <a:lnTo>
                    <a:pt x="2606" y="11569"/>
                  </a:lnTo>
                  <a:lnTo>
                    <a:pt x="2398" y="11387"/>
                  </a:lnTo>
                  <a:lnTo>
                    <a:pt x="2215" y="11178"/>
                  </a:lnTo>
                  <a:lnTo>
                    <a:pt x="2059" y="10918"/>
                  </a:lnTo>
                  <a:lnTo>
                    <a:pt x="1981" y="10631"/>
                  </a:lnTo>
                  <a:lnTo>
                    <a:pt x="1955" y="10475"/>
                  </a:lnTo>
                  <a:lnTo>
                    <a:pt x="1955" y="10318"/>
                  </a:lnTo>
                  <a:lnTo>
                    <a:pt x="1955" y="9016"/>
                  </a:lnTo>
                  <a:lnTo>
                    <a:pt x="2111" y="8911"/>
                  </a:lnTo>
                  <a:lnTo>
                    <a:pt x="2267" y="8781"/>
                  </a:lnTo>
                  <a:lnTo>
                    <a:pt x="2345" y="8599"/>
                  </a:lnTo>
                  <a:lnTo>
                    <a:pt x="2372" y="8495"/>
                  </a:lnTo>
                  <a:lnTo>
                    <a:pt x="2372" y="8390"/>
                  </a:lnTo>
                  <a:lnTo>
                    <a:pt x="2372" y="8130"/>
                  </a:lnTo>
                  <a:lnTo>
                    <a:pt x="2554" y="8052"/>
                  </a:lnTo>
                  <a:lnTo>
                    <a:pt x="2684" y="7921"/>
                  </a:lnTo>
                  <a:lnTo>
                    <a:pt x="2788" y="7739"/>
                  </a:lnTo>
                  <a:lnTo>
                    <a:pt x="2788" y="7635"/>
                  </a:lnTo>
                  <a:lnTo>
                    <a:pt x="2814" y="7530"/>
                  </a:lnTo>
                  <a:lnTo>
                    <a:pt x="2814" y="6176"/>
                  </a:lnTo>
                  <a:lnTo>
                    <a:pt x="2945" y="6071"/>
                  </a:lnTo>
                  <a:lnTo>
                    <a:pt x="3075" y="5941"/>
                  </a:lnTo>
                  <a:lnTo>
                    <a:pt x="3179" y="5811"/>
                  </a:lnTo>
                  <a:lnTo>
                    <a:pt x="3283" y="5654"/>
                  </a:lnTo>
                  <a:lnTo>
                    <a:pt x="3362" y="5472"/>
                  </a:lnTo>
                  <a:lnTo>
                    <a:pt x="3414" y="5316"/>
                  </a:lnTo>
                  <a:lnTo>
                    <a:pt x="3440" y="5133"/>
                  </a:lnTo>
                  <a:lnTo>
                    <a:pt x="3466" y="4951"/>
                  </a:lnTo>
                  <a:lnTo>
                    <a:pt x="3440" y="4795"/>
                  </a:lnTo>
                  <a:lnTo>
                    <a:pt x="3414" y="4638"/>
                  </a:lnTo>
                  <a:lnTo>
                    <a:pt x="3336" y="4378"/>
                  </a:lnTo>
                  <a:lnTo>
                    <a:pt x="3205" y="4117"/>
                  </a:lnTo>
                  <a:lnTo>
                    <a:pt x="3023" y="3883"/>
                  </a:lnTo>
                  <a:lnTo>
                    <a:pt x="2788" y="3700"/>
                  </a:lnTo>
                  <a:lnTo>
                    <a:pt x="2528" y="3570"/>
                  </a:lnTo>
                  <a:lnTo>
                    <a:pt x="2241" y="3466"/>
                  </a:lnTo>
                  <a:lnTo>
                    <a:pt x="2111" y="3440"/>
                  </a:lnTo>
                  <a:lnTo>
                    <a:pt x="1355" y="3440"/>
                  </a:lnTo>
                  <a:lnTo>
                    <a:pt x="1225" y="3466"/>
                  </a:lnTo>
                  <a:lnTo>
                    <a:pt x="938" y="3570"/>
                  </a:lnTo>
                  <a:lnTo>
                    <a:pt x="678" y="3700"/>
                  </a:lnTo>
                  <a:lnTo>
                    <a:pt x="443" y="3883"/>
                  </a:lnTo>
                  <a:lnTo>
                    <a:pt x="261" y="4117"/>
                  </a:lnTo>
                  <a:lnTo>
                    <a:pt x="131" y="4378"/>
                  </a:lnTo>
                  <a:lnTo>
                    <a:pt x="53" y="4638"/>
                  </a:lnTo>
                  <a:lnTo>
                    <a:pt x="27" y="4795"/>
                  </a:lnTo>
                  <a:lnTo>
                    <a:pt x="0" y="4951"/>
                  </a:lnTo>
                  <a:lnTo>
                    <a:pt x="27" y="5133"/>
                  </a:lnTo>
                  <a:lnTo>
                    <a:pt x="53" y="5316"/>
                  </a:lnTo>
                  <a:lnTo>
                    <a:pt x="105" y="5472"/>
                  </a:lnTo>
                  <a:lnTo>
                    <a:pt x="183" y="5654"/>
                  </a:lnTo>
                  <a:lnTo>
                    <a:pt x="287" y="5811"/>
                  </a:lnTo>
                  <a:lnTo>
                    <a:pt x="391" y="5941"/>
                  </a:lnTo>
                  <a:lnTo>
                    <a:pt x="522" y="6071"/>
                  </a:lnTo>
                  <a:lnTo>
                    <a:pt x="652" y="6176"/>
                  </a:lnTo>
                  <a:lnTo>
                    <a:pt x="652" y="7530"/>
                  </a:lnTo>
                  <a:lnTo>
                    <a:pt x="652" y="7635"/>
                  </a:lnTo>
                  <a:lnTo>
                    <a:pt x="678" y="7739"/>
                  </a:lnTo>
                  <a:lnTo>
                    <a:pt x="782" y="7921"/>
                  </a:lnTo>
                  <a:lnTo>
                    <a:pt x="912" y="8052"/>
                  </a:lnTo>
                  <a:lnTo>
                    <a:pt x="1095" y="8130"/>
                  </a:lnTo>
                  <a:lnTo>
                    <a:pt x="1095" y="8390"/>
                  </a:lnTo>
                  <a:lnTo>
                    <a:pt x="1095" y="8495"/>
                  </a:lnTo>
                  <a:lnTo>
                    <a:pt x="1121" y="8599"/>
                  </a:lnTo>
                  <a:lnTo>
                    <a:pt x="1199" y="8781"/>
                  </a:lnTo>
                  <a:lnTo>
                    <a:pt x="1355" y="8911"/>
                  </a:lnTo>
                  <a:lnTo>
                    <a:pt x="1512" y="9016"/>
                  </a:lnTo>
                  <a:lnTo>
                    <a:pt x="1512" y="10318"/>
                  </a:lnTo>
                  <a:lnTo>
                    <a:pt x="1538" y="10527"/>
                  </a:lnTo>
                  <a:lnTo>
                    <a:pt x="1564" y="10709"/>
                  </a:lnTo>
                  <a:lnTo>
                    <a:pt x="1616" y="10918"/>
                  </a:lnTo>
                  <a:lnTo>
                    <a:pt x="1668" y="11074"/>
                  </a:lnTo>
                  <a:lnTo>
                    <a:pt x="1746" y="11256"/>
                  </a:lnTo>
                  <a:lnTo>
                    <a:pt x="1850" y="11413"/>
                  </a:lnTo>
                  <a:lnTo>
                    <a:pt x="1955" y="11569"/>
                  </a:lnTo>
                  <a:lnTo>
                    <a:pt x="2085" y="11699"/>
                  </a:lnTo>
                  <a:lnTo>
                    <a:pt x="2215" y="11830"/>
                  </a:lnTo>
                  <a:lnTo>
                    <a:pt x="2372" y="11934"/>
                  </a:lnTo>
                  <a:lnTo>
                    <a:pt x="2528" y="12038"/>
                  </a:lnTo>
                  <a:lnTo>
                    <a:pt x="2710" y="12116"/>
                  </a:lnTo>
                  <a:lnTo>
                    <a:pt x="2867" y="12168"/>
                  </a:lnTo>
                  <a:lnTo>
                    <a:pt x="3075" y="12220"/>
                  </a:lnTo>
                  <a:lnTo>
                    <a:pt x="3257" y="12246"/>
                  </a:lnTo>
                  <a:lnTo>
                    <a:pt x="3466" y="12273"/>
                  </a:lnTo>
                  <a:lnTo>
                    <a:pt x="4795" y="12273"/>
                  </a:lnTo>
                  <a:lnTo>
                    <a:pt x="4795" y="13341"/>
                  </a:lnTo>
                  <a:lnTo>
                    <a:pt x="11256" y="13341"/>
                  </a:lnTo>
                  <a:lnTo>
                    <a:pt x="11256" y="12924"/>
                  </a:lnTo>
                  <a:lnTo>
                    <a:pt x="5238" y="12924"/>
                  </a:lnTo>
                  <a:lnTo>
                    <a:pt x="5238" y="10970"/>
                  </a:lnTo>
                  <a:lnTo>
                    <a:pt x="5238" y="10892"/>
                  </a:lnTo>
                  <a:lnTo>
                    <a:pt x="5290" y="10813"/>
                  </a:lnTo>
                  <a:lnTo>
                    <a:pt x="5368" y="10787"/>
                  </a:lnTo>
                  <a:lnTo>
                    <a:pt x="5446" y="10761"/>
                  </a:lnTo>
                  <a:lnTo>
                    <a:pt x="13185" y="10761"/>
                  </a:lnTo>
                  <a:lnTo>
                    <a:pt x="13289" y="10787"/>
                  </a:lnTo>
                  <a:lnTo>
                    <a:pt x="13341" y="10813"/>
                  </a:lnTo>
                  <a:lnTo>
                    <a:pt x="13393" y="10892"/>
                  </a:lnTo>
                  <a:lnTo>
                    <a:pt x="13419" y="10970"/>
                  </a:lnTo>
                  <a:lnTo>
                    <a:pt x="13419" y="12924"/>
                  </a:lnTo>
                  <a:lnTo>
                    <a:pt x="12559" y="12924"/>
                  </a:lnTo>
                  <a:lnTo>
                    <a:pt x="12559" y="13341"/>
                  </a:lnTo>
                  <a:lnTo>
                    <a:pt x="13836" y="13341"/>
                  </a:lnTo>
                  <a:lnTo>
                    <a:pt x="13836" y="10970"/>
                  </a:lnTo>
                  <a:lnTo>
                    <a:pt x="13836" y="10840"/>
                  </a:lnTo>
                  <a:lnTo>
                    <a:pt x="13784" y="10735"/>
                  </a:lnTo>
                  <a:lnTo>
                    <a:pt x="13732" y="10605"/>
                  </a:lnTo>
                  <a:lnTo>
                    <a:pt x="13654" y="10527"/>
                  </a:lnTo>
                  <a:lnTo>
                    <a:pt x="13549" y="10449"/>
                  </a:lnTo>
                  <a:lnTo>
                    <a:pt x="13445" y="10371"/>
                  </a:lnTo>
                  <a:lnTo>
                    <a:pt x="13315" y="10344"/>
                  </a:lnTo>
                  <a:lnTo>
                    <a:pt x="13185" y="10318"/>
                  </a:lnTo>
                  <a:lnTo>
                    <a:pt x="11699" y="10318"/>
                  </a:lnTo>
                  <a:lnTo>
                    <a:pt x="11413" y="10292"/>
                  </a:lnTo>
                  <a:lnTo>
                    <a:pt x="11152" y="10240"/>
                  </a:lnTo>
                  <a:lnTo>
                    <a:pt x="10918" y="10110"/>
                  </a:lnTo>
                  <a:lnTo>
                    <a:pt x="10709" y="9954"/>
                  </a:lnTo>
                  <a:lnTo>
                    <a:pt x="10527" y="9771"/>
                  </a:lnTo>
                  <a:lnTo>
                    <a:pt x="10371" y="9537"/>
                  </a:lnTo>
                  <a:lnTo>
                    <a:pt x="10266" y="9302"/>
                  </a:lnTo>
                  <a:lnTo>
                    <a:pt x="10188" y="9042"/>
                  </a:lnTo>
                  <a:lnTo>
                    <a:pt x="14044" y="9042"/>
                  </a:lnTo>
                  <a:lnTo>
                    <a:pt x="14175" y="9016"/>
                  </a:lnTo>
                  <a:lnTo>
                    <a:pt x="14305" y="8990"/>
                  </a:lnTo>
                  <a:lnTo>
                    <a:pt x="14409" y="8937"/>
                  </a:lnTo>
                  <a:lnTo>
                    <a:pt x="14513" y="8859"/>
                  </a:lnTo>
                  <a:lnTo>
                    <a:pt x="14592" y="8755"/>
                  </a:lnTo>
                  <a:lnTo>
                    <a:pt x="14644" y="8651"/>
                  </a:lnTo>
                  <a:lnTo>
                    <a:pt x="14696" y="8521"/>
                  </a:lnTo>
                  <a:lnTo>
                    <a:pt x="14696" y="8390"/>
                  </a:lnTo>
                  <a:lnTo>
                    <a:pt x="14696" y="652"/>
                  </a:lnTo>
                  <a:lnTo>
                    <a:pt x="14696" y="522"/>
                  </a:lnTo>
                  <a:lnTo>
                    <a:pt x="14644" y="391"/>
                  </a:lnTo>
                  <a:lnTo>
                    <a:pt x="14592" y="287"/>
                  </a:lnTo>
                  <a:lnTo>
                    <a:pt x="14513" y="183"/>
                  </a:lnTo>
                  <a:lnTo>
                    <a:pt x="14409" y="105"/>
                  </a:lnTo>
                  <a:lnTo>
                    <a:pt x="14305" y="53"/>
                  </a:lnTo>
                  <a:lnTo>
                    <a:pt x="14175" y="26"/>
                  </a:lnTo>
                  <a:lnTo>
                    <a:pt x="140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98;p49"/>
            <p:cNvSpPr/>
            <p:nvPr/>
          </p:nvSpPr>
          <p:spPr>
            <a:xfrm>
              <a:off x="4875325" y="1332925"/>
              <a:ext cx="226050" cy="183050"/>
            </a:xfrm>
            <a:custGeom>
              <a:avLst/>
              <a:gdLst/>
              <a:ahLst/>
              <a:cxnLst/>
              <a:rect l="l" t="t" r="r" b="b"/>
              <a:pathLst>
                <a:path w="9042" h="7322" extrusionOk="0">
                  <a:moveTo>
                    <a:pt x="8625" y="443"/>
                  </a:moveTo>
                  <a:lnTo>
                    <a:pt x="8625" y="6879"/>
                  </a:lnTo>
                  <a:lnTo>
                    <a:pt x="444" y="6879"/>
                  </a:lnTo>
                  <a:lnTo>
                    <a:pt x="444" y="443"/>
                  </a:lnTo>
                  <a:close/>
                  <a:moveTo>
                    <a:pt x="1" y="0"/>
                  </a:moveTo>
                  <a:lnTo>
                    <a:pt x="1" y="7322"/>
                  </a:lnTo>
                  <a:lnTo>
                    <a:pt x="9042" y="7322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99;p49"/>
            <p:cNvSpPr/>
            <p:nvPr/>
          </p:nvSpPr>
          <p:spPr>
            <a:xfrm>
              <a:off x="5047950" y="16345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0" y="1"/>
                  </a:moveTo>
                  <a:lnTo>
                    <a:pt x="0" y="418"/>
                  </a:lnTo>
                  <a:lnTo>
                    <a:pt x="417" y="418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0;p49"/>
            <p:cNvSpPr/>
            <p:nvPr/>
          </p:nvSpPr>
          <p:spPr>
            <a:xfrm>
              <a:off x="5020600" y="1591525"/>
              <a:ext cx="54075" cy="31925"/>
            </a:xfrm>
            <a:custGeom>
              <a:avLst/>
              <a:gdLst/>
              <a:ahLst/>
              <a:cxnLst/>
              <a:rect l="l" t="t" r="r" b="b"/>
              <a:pathLst>
                <a:path w="2163" h="1277" extrusionOk="0">
                  <a:moveTo>
                    <a:pt x="1511" y="417"/>
                  </a:moveTo>
                  <a:lnTo>
                    <a:pt x="1589" y="443"/>
                  </a:lnTo>
                  <a:lnTo>
                    <a:pt x="1668" y="469"/>
                  </a:lnTo>
                  <a:lnTo>
                    <a:pt x="1720" y="547"/>
                  </a:lnTo>
                  <a:lnTo>
                    <a:pt x="1720" y="626"/>
                  </a:lnTo>
                  <a:lnTo>
                    <a:pt x="1720" y="730"/>
                  </a:lnTo>
                  <a:lnTo>
                    <a:pt x="1668" y="782"/>
                  </a:lnTo>
                  <a:lnTo>
                    <a:pt x="1589" y="834"/>
                  </a:lnTo>
                  <a:lnTo>
                    <a:pt x="1511" y="860"/>
                  </a:lnTo>
                  <a:lnTo>
                    <a:pt x="443" y="860"/>
                  </a:lnTo>
                  <a:lnTo>
                    <a:pt x="443" y="417"/>
                  </a:lnTo>
                  <a:close/>
                  <a:moveTo>
                    <a:pt x="0" y="0"/>
                  </a:moveTo>
                  <a:lnTo>
                    <a:pt x="0" y="1277"/>
                  </a:lnTo>
                  <a:lnTo>
                    <a:pt x="1642" y="1277"/>
                  </a:lnTo>
                  <a:lnTo>
                    <a:pt x="1772" y="1225"/>
                  </a:lnTo>
                  <a:lnTo>
                    <a:pt x="1876" y="1173"/>
                  </a:lnTo>
                  <a:lnTo>
                    <a:pt x="1980" y="1095"/>
                  </a:lnTo>
                  <a:lnTo>
                    <a:pt x="2058" y="990"/>
                  </a:lnTo>
                  <a:lnTo>
                    <a:pt x="2111" y="886"/>
                  </a:lnTo>
                  <a:lnTo>
                    <a:pt x="2137" y="756"/>
                  </a:lnTo>
                  <a:lnTo>
                    <a:pt x="2163" y="626"/>
                  </a:lnTo>
                  <a:lnTo>
                    <a:pt x="2137" y="495"/>
                  </a:lnTo>
                  <a:lnTo>
                    <a:pt x="2111" y="391"/>
                  </a:lnTo>
                  <a:lnTo>
                    <a:pt x="2058" y="261"/>
                  </a:lnTo>
                  <a:lnTo>
                    <a:pt x="1980" y="183"/>
                  </a:lnTo>
                  <a:lnTo>
                    <a:pt x="1876" y="104"/>
                  </a:lnTo>
                  <a:lnTo>
                    <a:pt x="1772" y="26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01;p49"/>
            <p:cNvSpPr/>
            <p:nvPr/>
          </p:nvSpPr>
          <p:spPr>
            <a:xfrm>
              <a:off x="4972375" y="1591525"/>
              <a:ext cx="31950" cy="31925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52" y="417"/>
                  </a:moveTo>
                  <a:lnTo>
                    <a:pt x="730" y="443"/>
                  </a:lnTo>
                  <a:lnTo>
                    <a:pt x="809" y="469"/>
                  </a:lnTo>
                  <a:lnTo>
                    <a:pt x="835" y="547"/>
                  </a:lnTo>
                  <a:lnTo>
                    <a:pt x="861" y="626"/>
                  </a:lnTo>
                  <a:lnTo>
                    <a:pt x="835" y="730"/>
                  </a:lnTo>
                  <a:lnTo>
                    <a:pt x="809" y="782"/>
                  </a:lnTo>
                  <a:lnTo>
                    <a:pt x="730" y="834"/>
                  </a:lnTo>
                  <a:lnTo>
                    <a:pt x="652" y="860"/>
                  </a:lnTo>
                  <a:lnTo>
                    <a:pt x="548" y="834"/>
                  </a:lnTo>
                  <a:lnTo>
                    <a:pt x="496" y="782"/>
                  </a:lnTo>
                  <a:lnTo>
                    <a:pt x="444" y="730"/>
                  </a:lnTo>
                  <a:lnTo>
                    <a:pt x="418" y="626"/>
                  </a:lnTo>
                  <a:lnTo>
                    <a:pt x="444" y="547"/>
                  </a:lnTo>
                  <a:lnTo>
                    <a:pt x="496" y="469"/>
                  </a:lnTo>
                  <a:lnTo>
                    <a:pt x="548" y="443"/>
                  </a:lnTo>
                  <a:lnTo>
                    <a:pt x="652" y="417"/>
                  </a:lnTo>
                  <a:close/>
                  <a:moveTo>
                    <a:pt x="522" y="0"/>
                  </a:moveTo>
                  <a:lnTo>
                    <a:pt x="392" y="26"/>
                  </a:lnTo>
                  <a:lnTo>
                    <a:pt x="288" y="104"/>
                  </a:lnTo>
                  <a:lnTo>
                    <a:pt x="183" y="183"/>
                  </a:lnTo>
                  <a:lnTo>
                    <a:pt x="105" y="261"/>
                  </a:lnTo>
                  <a:lnTo>
                    <a:pt x="53" y="391"/>
                  </a:lnTo>
                  <a:lnTo>
                    <a:pt x="1" y="495"/>
                  </a:lnTo>
                  <a:lnTo>
                    <a:pt x="1" y="626"/>
                  </a:lnTo>
                  <a:lnTo>
                    <a:pt x="1" y="756"/>
                  </a:lnTo>
                  <a:lnTo>
                    <a:pt x="53" y="886"/>
                  </a:lnTo>
                  <a:lnTo>
                    <a:pt x="105" y="990"/>
                  </a:lnTo>
                  <a:lnTo>
                    <a:pt x="183" y="1095"/>
                  </a:lnTo>
                  <a:lnTo>
                    <a:pt x="288" y="1173"/>
                  </a:lnTo>
                  <a:lnTo>
                    <a:pt x="392" y="1225"/>
                  </a:lnTo>
                  <a:lnTo>
                    <a:pt x="522" y="1277"/>
                  </a:lnTo>
                  <a:lnTo>
                    <a:pt x="783" y="1277"/>
                  </a:lnTo>
                  <a:lnTo>
                    <a:pt x="887" y="1225"/>
                  </a:lnTo>
                  <a:lnTo>
                    <a:pt x="1017" y="1173"/>
                  </a:lnTo>
                  <a:lnTo>
                    <a:pt x="1095" y="1095"/>
                  </a:lnTo>
                  <a:lnTo>
                    <a:pt x="1173" y="990"/>
                  </a:lnTo>
                  <a:lnTo>
                    <a:pt x="1252" y="886"/>
                  </a:lnTo>
                  <a:lnTo>
                    <a:pt x="1278" y="756"/>
                  </a:lnTo>
                  <a:lnTo>
                    <a:pt x="1278" y="626"/>
                  </a:lnTo>
                  <a:lnTo>
                    <a:pt x="1278" y="495"/>
                  </a:lnTo>
                  <a:lnTo>
                    <a:pt x="1252" y="391"/>
                  </a:lnTo>
                  <a:lnTo>
                    <a:pt x="1173" y="261"/>
                  </a:lnTo>
                  <a:lnTo>
                    <a:pt x="1095" y="183"/>
                  </a:lnTo>
                  <a:lnTo>
                    <a:pt x="1017" y="104"/>
                  </a:lnTo>
                  <a:lnTo>
                    <a:pt x="887" y="26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02;p49"/>
            <p:cNvSpPr/>
            <p:nvPr/>
          </p:nvSpPr>
          <p:spPr>
            <a:xfrm>
              <a:off x="4902700" y="1591525"/>
              <a:ext cx="53425" cy="31925"/>
            </a:xfrm>
            <a:custGeom>
              <a:avLst/>
              <a:gdLst/>
              <a:ahLst/>
              <a:cxnLst/>
              <a:rect l="l" t="t" r="r" b="b"/>
              <a:pathLst>
                <a:path w="2137" h="1277" extrusionOk="0">
                  <a:moveTo>
                    <a:pt x="1720" y="417"/>
                  </a:moveTo>
                  <a:lnTo>
                    <a:pt x="1720" y="860"/>
                  </a:lnTo>
                  <a:lnTo>
                    <a:pt x="625" y="860"/>
                  </a:lnTo>
                  <a:lnTo>
                    <a:pt x="547" y="834"/>
                  </a:lnTo>
                  <a:lnTo>
                    <a:pt x="495" y="782"/>
                  </a:lnTo>
                  <a:lnTo>
                    <a:pt x="443" y="730"/>
                  </a:lnTo>
                  <a:lnTo>
                    <a:pt x="417" y="626"/>
                  </a:lnTo>
                  <a:lnTo>
                    <a:pt x="443" y="547"/>
                  </a:lnTo>
                  <a:lnTo>
                    <a:pt x="495" y="469"/>
                  </a:lnTo>
                  <a:lnTo>
                    <a:pt x="547" y="443"/>
                  </a:lnTo>
                  <a:lnTo>
                    <a:pt x="625" y="417"/>
                  </a:lnTo>
                  <a:close/>
                  <a:moveTo>
                    <a:pt x="495" y="0"/>
                  </a:moveTo>
                  <a:lnTo>
                    <a:pt x="391" y="26"/>
                  </a:lnTo>
                  <a:lnTo>
                    <a:pt x="287" y="104"/>
                  </a:lnTo>
                  <a:lnTo>
                    <a:pt x="182" y="183"/>
                  </a:lnTo>
                  <a:lnTo>
                    <a:pt x="104" y="261"/>
                  </a:lnTo>
                  <a:lnTo>
                    <a:pt x="52" y="391"/>
                  </a:lnTo>
                  <a:lnTo>
                    <a:pt x="0" y="495"/>
                  </a:lnTo>
                  <a:lnTo>
                    <a:pt x="0" y="626"/>
                  </a:lnTo>
                  <a:lnTo>
                    <a:pt x="0" y="756"/>
                  </a:lnTo>
                  <a:lnTo>
                    <a:pt x="52" y="886"/>
                  </a:lnTo>
                  <a:lnTo>
                    <a:pt x="104" y="990"/>
                  </a:lnTo>
                  <a:lnTo>
                    <a:pt x="182" y="1095"/>
                  </a:lnTo>
                  <a:lnTo>
                    <a:pt x="287" y="1173"/>
                  </a:lnTo>
                  <a:lnTo>
                    <a:pt x="391" y="1225"/>
                  </a:lnTo>
                  <a:lnTo>
                    <a:pt x="495" y="1277"/>
                  </a:lnTo>
                  <a:lnTo>
                    <a:pt x="2137" y="1277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03;p49"/>
            <p:cNvSpPr/>
            <p:nvPr/>
          </p:nvSpPr>
          <p:spPr>
            <a:xfrm>
              <a:off x="4900075" y="1372650"/>
              <a:ext cx="176550" cy="101650"/>
            </a:xfrm>
            <a:custGeom>
              <a:avLst/>
              <a:gdLst/>
              <a:ahLst/>
              <a:cxnLst/>
              <a:rect l="l" t="t" r="r" b="b"/>
              <a:pathLst>
                <a:path w="7062" h="4066" extrusionOk="0">
                  <a:moveTo>
                    <a:pt x="4534" y="600"/>
                  </a:moveTo>
                  <a:lnTo>
                    <a:pt x="6463" y="2502"/>
                  </a:lnTo>
                  <a:lnTo>
                    <a:pt x="6150" y="2763"/>
                  </a:lnTo>
                  <a:lnTo>
                    <a:pt x="5811" y="2997"/>
                  </a:lnTo>
                  <a:lnTo>
                    <a:pt x="5472" y="3179"/>
                  </a:lnTo>
                  <a:lnTo>
                    <a:pt x="5108" y="3336"/>
                  </a:lnTo>
                  <a:lnTo>
                    <a:pt x="4717" y="3466"/>
                  </a:lnTo>
                  <a:lnTo>
                    <a:pt x="4352" y="3570"/>
                  </a:lnTo>
                  <a:lnTo>
                    <a:pt x="3935" y="3622"/>
                  </a:lnTo>
                  <a:lnTo>
                    <a:pt x="3127" y="3622"/>
                  </a:lnTo>
                  <a:lnTo>
                    <a:pt x="2737" y="3570"/>
                  </a:lnTo>
                  <a:lnTo>
                    <a:pt x="2346" y="3466"/>
                  </a:lnTo>
                  <a:lnTo>
                    <a:pt x="1981" y="3336"/>
                  </a:lnTo>
                  <a:lnTo>
                    <a:pt x="1616" y="3179"/>
                  </a:lnTo>
                  <a:lnTo>
                    <a:pt x="1251" y="2997"/>
                  </a:lnTo>
                  <a:lnTo>
                    <a:pt x="939" y="2763"/>
                  </a:lnTo>
                  <a:lnTo>
                    <a:pt x="626" y="2502"/>
                  </a:lnTo>
                  <a:lnTo>
                    <a:pt x="2528" y="600"/>
                  </a:lnTo>
                  <a:lnTo>
                    <a:pt x="2763" y="730"/>
                  </a:lnTo>
                  <a:lnTo>
                    <a:pt x="2997" y="834"/>
                  </a:lnTo>
                  <a:lnTo>
                    <a:pt x="3258" y="913"/>
                  </a:lnTo>
                  <a:lnTo>
                    <a:pt x="3544" y="939"/>
                  </a:lnTo>
                  <a:lnTo>
                    <a:pt x="3805" y="913"/>
                  </a:lnTo>
                  <a:lnTo>
                    <a:pt x="4065" y="834"/>
                  </a:lnTo>
                  <a:lnTo>
                    <a:pt x="4300" y="730"/>
                  </a:lnTo>
                  <a:lnTo>
                    <a:pt x="4534" y="600"/>
                  </a:lnTo>
                  <a:close/>
                  <a:moveTo>
                    <a:pt x="2528" y="1"/>
                  </a:moveTo>
                  <a:lnTo>
                    <a:pt x="1" y="2502"/>
                  </a:lnTo>
                  <a:lnTo>
                    <a:pt x="157" y="2658"/>
                  </a:lnTo>
                  <a:lnTo>
                    <a:pt x="496" y="2997"/>
                  </a:lnTo>
                  <a:lnTo>
                    <a:pt x="887" y="3258"/>
                  </a:lnTo>
                  <a:lnTo>
                    <a:pt x="1278" y="3492"/>
                  </a:lnTo>
                  <a:lnTo>
                    <a:pt x="1694" y="3701"/>
                  </a:lnTo>
                  <a:lnTo>
                    <a:pt x="2137" y="3857"/>
                  </a:lnTo>
                  <a:lnTo>
                    <a:pt x="2606" y="3961"/>
                  </a:lnTo>
                  <a:lnTo>
                    <a:pt x="3049" y="4039"/>
                  </a:lnTo>
                  <a:lnTo>
                    <a:pt x="3544" y="4065"/>
                  </a:lnTo>
                  <a:lnTo>
                    <a:pt x="4013" y="4039"/>
                  </a:lnTo>
                  <a:lnTo>
                    <a:pt x="4482" y="3961"/>
                  </a:lnTo>
                  <a:lnTo>
                    <a:pt x="4925" y="3857"/>
                  </a:lnTo>
                  <a:lnTo>
                    <a:pt x="5368" y="3701"/>
                  </a:lnTo>
                  <a:lnTo>
                    <a:pt x="5785" y="3492"/>
                  </a:lnTo>
                  <a:lnTo>
                    <a:pt x="6176" y="3258"/>
                  </a:lnTo>
                  <a:lnTo>
                    <a:pt x="6567" y="2997"/>
                  </a:lnTo>
                  <a:lnTo>
                    <a:pt x="6905" y="2658"/>
                  </a:lnTo>
                  <a:lnTo>
                    <a:pt x="7062" y="2502"/>
                  </a:lnTo>
                  <a:lnTo>
                    <a:pt x="4534" y="1"/>
                  </a:lnTo>
                  <a:lnTo>
                    <a:pt x="4404" y="131"/>
                  </a:lnTo>
                  <a:lnTo>
                    <a:pt x="4196" y="287"/>
                  </a:lnTo>
                  <a:lnTo>
                    <a:pt x="4013" y="418"/>
                  </a:lnTo>
                  <a:lnTo>
                    <a:pt x="3779" y="470"/>
                  </a:lnTo>
                  <a:lnTo>
                    <a:pt x="3544" y="496"/>
                  </a:lnTo>
                  <a:lnTo>
                    <a:pt x="3310" y="470"/>
                  </a:lnTo>
                  <a:lnTo>
                    <a:pt x="3075" y="418"/>
                  </a:lnTo>
                  <a:lnTo>
                    <a:pt x="2867" y="287"/>
                  </a:lnTo>
                  <a:lnTo>
                    <a:pt x="2684" y="131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04;p49"/>
            <p:cNvSpPr/>
            <p:nvPr/>
          </p:nvSpPr>
          <p:spPr>
            <a:xfrm>
              <a:off x="4956100" y="1408475"/>
              <a:ext cx="64525" cy="43025"/>
            </a:xfrm>
            <a:custGeom>
              <a:avLst/>
              <a:gdLst/>
              <a:ahLst/>
              <a:cxnLst/>
              <a:rect l="l" t="t" r="r" b="b"/>
              <a:pathLst>
                <a:path w="2581" h="1721" extrusionOk="0">
                  <a:moveTo>
                    <a:pt x="860" y="418"/>
                  </a:moveTo>
                  <a:lnTo>
                    <a:pt x="991" y="444"/>
                  </a:lnTo>
                  <a:lnTo>
                    <a:pt x="1121" y="496"/>
                  </a:lnTo>
                  <a:lnTo>
                    <a:pt x="1199" y="600"/>
                  </a:lnTo>
                  <a:lnTo>
                    <a:pt x="1277" y="704"/>
                  </a:lnTo>
                  <a:lnTo>
                    <a:pt x="1329" y="861"/>
                  </a:lnTo>
                  <a:lnTo>
                    <a:pt x="2033" y="861"/>
                  </a:lnTo>
                  <a:lnTo>
                    <a:pt x="2085" y="913"/>
                  </a:lnTo>
                  <a:lnTo>
                    <a:pt x="2137" y="991"/>
                  </a:lnTo>
                  <a:lnTo>
                    <a:pt x="2163" y="1069"/>
                  </a:lnTo>
                  <a:lnTo>
                    <a:pt x="2137" y="1147"/>
                  </a:lnTo>
                  <a:lnTo>
                    <a:pt x="2085" y="1225"/>
                  </a:lnTo>
                  <a:lnTo>
                    <a:pt x="2033" y="1277"/>
                  </a:lnTo>
                  <a:lnTo>
                    <a:pt x="782" y="1277"/>
                  </a:lnTo>
                  <a:lnTo>
                    <a:pt x="704" y="1251"/>
                  </a:lnTo>
                  <a:lnTo>
                    <a:pt x="626" y="1199"/>
                  </a:lnTo>
                  <a:lnTo>
                    <a:pt x="574" y="1147"/>
                  </a:lnTo>
                  <a:lnTo>
                    <a:pt x="496" y="1095"/>
                  </a:lnTo>
                  <a:lnTo>
                    <a:pt x="470" y="1017"/>
                  </a:lnTo>
                  <a:lnTo>
                    <a:pt x="443" y="939"/>
                  </a:lnTo>
                  <a:lnTo>
                    <a:pt x="443" y="861"/>
                  </a:lnTo>
                  <a:lnTo>
                    <a:pt x="443" y="756"/>
                  </a:lnTo>
                  <a:lnTo>
                    <a:pt x="470" y="678"/>
                  </a:lnTo>
                  <a:lnTo>
                    <a:pt x="496" y="626"/>
                  </a:lnTo>
                  <a:lnTo>
                    <a:pt x="574" y="548"/>
                  </a:lnTo>
                  <a:lnTo>
                    <a:pt x="626" y="496"/>
                  </a:lnTo>
                  <a:lnTo>
                    <a:pt x="704" y="470"/>
                  </a:lnTo>
                  <a:lnTo>
                    <a:pt x="782" y="444"/>
                  </a:lnTo>
                  <a:lnTo>
                    <a:pt x="860" y="418"/>
                  </a:lnTo>
                  <a:close/>
                  <a:moveTo>
                    <a:pt x="704" y="1"/>
                  </a:moveTo>
                  <a:lnTo>
                    <a:pt x="522" y="53"/>
                  </a:lnTo>
                  <a:lnTo>
                    <a:pt x="391" y="131"/>
                  </a:lnTo>
                  <a:lnTo>
                    <a:pt x="261" y="235"/>
                  </a:lnTo>
                  <a:lnTo>
                    <a:pt x="157" y="365"/>
                  </a:lnTo>
                  <a:lnTo>
                    <a:pt x="79" y="522"/>
                  </a:lnTo>
                  <a:lnTo>
                    <a:pt x="27" y="678"/>
                  </a:lnTo>
                  <a:lnTo>
                    <a:pt x="1" y="861"/>
                  </a:lnTo>
                  <a:lnTo>
                    <a:pt x="27" y="1017"/>
                  </a:lnTo>
                  <a:lnTo>
                    <a:pt x="79" y="1199"/>
                  </a:lnTo>
                  <a:lnTo>
                    <a:pt x="157" y="1330"/>
                  </a:lnTo>
                  <a:lnTo>
                    <a:pt x="261" y="1460"/>
                  </a:lnTo>
                  <a:lnTo>
                    <a:pt x="391" y="1564"/>
                  </a:lnTo>
                  <a:lnTo>
                    <a:pt x="522" y="1642"/>
                  </a:lnTo>
                  <a:lnTo>
                    <a:pt x="704" y="1694"/>
                  </a:lnTo>
                  <a:lnTo>
                    <a:pt x="860" y="1720"/>
                  </a:lnTo>
                  <a:lnTo>
                    <a:pt x="1929" y="1720"/>
                  </a:lnTo>
                  <a:lnTo>
                    <a:pt x="2059" y="1694"/>
                  </a:lnTo>
                  <a:lnTo>
                    <a:pt x="2189" y="1668"/>
                  </a:lnTo>
                  <a:lnTo>
                    <a:pt x="2293" y="1616"/>
                  </a:lnTo>
                  <a:lnTo>
                    <a:pt x="2398" y="1538"/>
                  </a:lnTo>
                  <a:lnTo>
                    <a:pt x="2476" y="1434"/>
                  </a:lnTo>
                  <a:lnTo>
                    <a:pt x="2528" y="1330"/>
                  </a:lnTo>
                  <a:lnTo>
                    <a:pt x="2580" y="1199"/>
                  </a:lnTo>
                  <a:lnTo>
                    <a:pt x="2580" y="1069"/>
                  </a:lnTo>
                  <a:lnTo>
                    <a:pt x="2580" y="939"/>
                  </a:lnTo>
                  <a:lnTo>
                    <a:pt x="2528" y="808"/>
                  </a:lnTo>
                  <a:lnTo>
                    <a:pt x="2476" y="704"/>
                  </a:lnTo>
                  <a:lnTo>
                    <a:pt x="2398" y="600"/>
                  </a:lnTo>
                  <a:lnTo>
                    <a:pt x="2293" y="522"/>
                  </a:lnTo>
                  <a:lnTo>
                    <a:pt x="2189" y="470"/>
                  </a:lnTo>
                  <a:lnTo>
                    <a:pt x="2059" y="444"/>
                  </a:lnTo>
                  <a:lnTo>
                    <a:pt x="1929" y="418"/>
                  </a:lnTo>
                  <a:lnTo>
                    <a:pt x="1616" y="418"/>
                  </a:lnTo>
                  <a:lnTo>
                    <a:pt x="1486" y="235"/>
                  </a:lnTo>
                  <a:lnTo>
                    <a:pt x="1303" y="105"/>
                  </a:lnTo>
                  <a:lnTo>
                    <a:pt x="1095" y="27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05;p49"/>
            <p:cNvSpPr/>
            <p:nvPr/>
          </p:nvSpPr>
          <p:spPr>
            <a:xfrm>
              <a:off x="5069450" y="1354425"/>
              <a:ext cx="10450" cy="11100"/>
            </a:xfrm>
            <a:custGeom>
              <a:avLst/>
              <a:gdLst/>
              <a:ahLst/>
              <a:cxnLst/>
              <a:rect l="l" t="t" r="r" b="b"/>
              <a:pathLst>
                <a:path w="418" h="444" extrusionOk="0">
                  <a:moveTo>
                    <a:pt x="0" y="0"/>
                  </a:moveTo>
                  <a:lnTo>
                    <a:pt x="0" y="443"/>
                  </a:lnTo>
                  <a:lnTo>
                    <a:pt x="417" y="44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06;p49"/>
            <p:cNvSpPr/>
            <p:nvPr/>
          </p:nvSpPr>
          <p:spPr>
            <a:xfrm>
              <a:off x="5069450" y="1375900"/>
              <a:ext cx="10450" cy="11100"/>
            </a:xfrm>
            <a:custGeom>
              <a:avLst/>
              <a:gdLst/>
              <a:ahLst/>
              <a:cxnLst/>
              <a:rect l="l" t="t" r="r" b="b"/>
              <a:pathLst>
                <a:path w="418" h="444" extrusionOk="0">
                  <a:moveTo>
                    <a:pt x="0" y="1"/>
                  </a:moveTo>
                  <a:lnTo>
                    <a:pt x="0" y="444"/>
                  </a:lnTo>
                  <a:lnTo>
                    <a:pt x="417" y="444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07;p49"/>
            <p:cNvSpPr/>
            <p:nvPr/>
          </p:nvSpPr>
          <p:spPr>
            <a:xfrm>
              <a:off x="4767850" y="1349200"/>
              <a:ext cx="61900" cy="16975"/>
            </a:xfrm>
            <a:custGeom>
              <a:avLst/>
              <a:gdLst/>
              <a:ahLst/>
              <a:cxnLst/>
              <a:rect l="l" t="t" r="r" b="b"/>
              <a:pathLst>
                <a:path w="2476" h="679" extrusionOk="0">
                  <a:moveTo>
                    <a:pt x="1225" y="1"/>
                  </a:moveTo>
                  <a:lnTo>
                    <a:pt x="912" y="27"/>
                  </a:lnTo>
                  <a:lnTo>
                    <a:pt x="600" y="79"/>
                  </a:lnTo>
                  <a:lnTo>
                    <a:pt x="287" y="157"/>
                  </a:lnTo>
                  <a:lnTo>
                    <a:pt x="1" y="287"/>
                  </a:lnTo>
                  <a:lnTo>
                    <a:pt x="183" y="678"/>
                  </a:lnTo>
                  <a:lnTo>
                    <a:pt x="443" y="574"/>
                  </a:lnTo>
                  <a:lnTo>
                    <a:pt x="704" y="496"/>
                  </a:lnTo>
                  <a:lnTo>
                    <a:pt x="965" y="444"/>
                  </a:lnTo>
                  <a:lnTo>
                    <a:pt x="1225" y="418"/>
                  </a:lnTo>
                  <a:lnTo>
                    <a:pt x="1512" y="444"/>
                  </a:lnTo>
                  <a:lnTo>
                    <a:pt x="1772" y="496"/>
                  </a:lnTo>
                  <a:lnTo>
                    <a:pt x="2033" y="574"/>
                  </a:lnTo>
                  <a:lnTo>
                    <a:pt x="2293" y="678"/>
                  </a:lnTo>
                  <a:lnTo>
                    <a:pt x="2476" y="287"/>
                  </a:lnTo>
                  <a:lnTo>
                    <a:pt x="2189" y="157"/>
                  </a:lnTo>
                  <a:lnTo>
                    <a:pt x="1877" y="79"/>
                  </a:lnTo>
                  <a:lnTo>
                    <a:pt x="1564" y="27"/>
                  </a:lnTo>
                  <a:lnTo>
                    <a:pt x="1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08;p49"/>
            <p:cNvSpPr/>
            <p:nvPr/>
          </p:nvSpPr>
          <p:spPr>
            <a:xfrm>
              <a:off x="4784775" y="1370700"/>
              <a:ext cx="28050" cy="12400"/>
            </a:xfrm>
            <a:custGeom>
              <a:avLst/>
              <a:gdLst/>
              <a:ahLst/>
              <a:cxnLst/>
              <a:rect l="l" t="t" r="r" b="b"/>
              <a:pathLst>
                <a:path w="1122" h="496" extrusionOk="0">
                  <a:moveTo>
                    <a:pt x="548" y="0"/>
                  </a:moveTo>
                  <a:lnTo>
                    <a:pt x="288" y="27"/>
                  </a:lnTo>
                  <a:lnTo>
                    <a:pt x="1" y="79"/>
                  </a:lnTo>
                  <a:lnTo>
                    <a:pt x="131" y="496"/>
                  </a:lnTo>
                  <a:lnTo>
                    <a:pt x="340" y="443"/>
                  </a:lnTo>
                  <a:lnTo>
                    <a:pt x="548" y="417"/>
                  </a:lnTo>
                  <a:lnTo>
                    <a:pt x="783" y="443"/>
                  </a:lnTo>
                  <a:lnTo>
                    <a:pt x="991" y="496"/>
                  </a:lnTo>
                  <a:lnTo>
                    <a:pt x="1121" y="79"/>
                  </a:lnTo>
                  <a:lnTo>
                    <a:pt x="835" y="2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282;p49"/>
          <p:cNvGrpSpPr/>
          <p:nvPr/>
        </p:nvGrpSpPr>
        <p:grpSpPr>
          <a:xfrm>
            <a:off x="1214792" y="631402"/>
            <a:ext cx="367400" cy="367400"/>
            <a:chOff x="4002475" y="4053100"/>
            <a:chExt cx="367400" cy="367400"/>
          </a:xfrm>
        </p:grpSpPr>
        <p:sp>
          <p:nvSpPr>
            <p:cNvPr id="32" name="Google Shape;1283;p49"/>
            <p:cNvSpPr/>
            <p:nvPr/>
          </p:nvSpPr>
          <p:spPr>
            <a:xfrm>
              <a:off x="4305375" y="4410075"/>
              <a:ext cx="11100" cy="10425"/>
            </a:xfrm>
            <a:custGeom>
              <a:avLst/>
              <a:gdLst/>
              <a:ahLst/>
              <a:cxnLst/>
              <a:rect l="l" t="t" r="r" b="b"/>
              <a:pathLst>
                <a:path w="444" h="417" extrusionOk="0">
                  <a:moveTo>
                    <a:pt x="0" y="0"/>
                  </a:moveTo>
                  <a:lnTo>
                    <a:pt x="0" y="417"/>
                  </a:lnTo>
                  <a:lnTo>
                    <a:pt x="443" y="417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84;p49"/>
            <p:cNvSpPr/>
            <p:nvPr/>
          </p:nvSpPr>
          <p:spPr>
            <a:xfrm>
              <a:off x="4002475" y="4053100"/>
              <a:ext cx="367400" cy="367400"/>
            </a:xfrm>
            <a:custGeom>
              <a:avLst/>
              <a:gdLst/>
              <a:ahLst/>
              <a:cxnLst/>
              <a:rect l="l" t="t" r="r" b="b"/>
              <a:pathLst>
                <a:path w="14696" h="14696" extrusionOk="0">
                  <a:moveTo>
                    <a:pt x="11048" y="444"/>
                  </a:moveTo>
                  <a:lnTo>
                    <a:pt x="11126" y="470"/>
                  </a:lnTo>
                  <a:lnTo>
                    <a:pt x="11204" y="496"/>
                  </a:lnTo>
                  <a:lnTo>
                    <a:pt x="11230" y="574"/>
                  </a:lnTo>
                  <a:lnTo>
                    <a:pt x="11256" y="652"/>
                  </a:lnTo>
                  <a:lnTo>
                    <a:pt x="11256" y="1095"/>
                  </a:lnTo>
                  <a:lnTo>
                    <a:pt x="11230" y="1173"/>
                  </a:lnTo>
                  <a:lnTo>
                    <a:pt x="11204" y="1225"/>
                  </a:lnTo>
                  <a:lnTo>
                    <a:pt x="11126" y="1277"/>
                  </a:lnTo>
                  <a:lnTo>
                    <a:pt x="11048" y="1304"/>
                  </a:lnTo>
                  <a:lnTo>
                    <a:pt x="3674" y="1304"/>
                  </a:lnTo>
                  <a:lnTo>
                    <a:pt x="3596" y="1277"/>
                  </a:lnTo>
                  <a:lnTo>
                    <a:pt x="3518" y="1225"/>
                  </a:lnTo>
                  <a:lnTo>
                    <a:pt x="3466" y="1173"/>
                  </a:lnTo>
                  <a:lnTo>
                    <a:pt x="3466" y="1095"/>
                  </a:lnTo>
                  <a:lnTo>
                    <a:pt x="3466" y="652"/>
                  </a:lnTo>
                  <a:lnTo>
                    <a:pt x="3466" y="574"/>
                  </a:lnTo>
                  <a:lnTo>
                    <a:pt x="3518" y="496"/>
                  </a:lnTo>
                  <a:lnTo>
                    <a:pt x="3596" y="470"/>
                  </a:lnTo>
                  <a:lnTo>
                    <a:pt x="3674" y="444"/>
                  </a:lnTo>
                  <a:close/>
                  <a:moveTo>
                    <a:pt x="11256" y="4430"/>
                  </a:moveTo>
                  <a:lnTo>
                    <a:pt x="14279" y="5186"/>
                  </a:lnTo>
                  <a:lnTo>
                    <a:pt x="14279" y="5655"/>
                  </a:lnTo>
                  <a:lnTo>
                    <a:pt x="11256" y="5655"/>
                  </a:lnTo>
                  <a:lnTo>
                    <a:pt x="11256" y="4430"/>
                  </a:lnTo>
                  <a:close/>
                  <a:moveTo>
                    <a:pt x="3466" y="6958"/>
                  </a:moveTo>
                  <a:lnTo>
                    <a:pt x="3466" y="8234"/>
                  </a:lnTo>
                  <a:lnTo>
                    <a:pt x="1746" y="8234"/>
                  </a:lnTo>
                  <a:lnTo>
                    <a:pt x="1746" y="6958"/>
                  </a:lnTo>
                  <a:close/>
                  <a:moveTo>
                    <a:pt x="10839" y="1720"/>
                  </a:moveTo>
                  <a:lnTo>
                    <a:pt x="10839" y="8234"/>
                  </a:lnTo>
                  <a:lnTo>
                    <a:pt x="3883" y="8234"/>
                  </a:lnTo>
                  <a:lnTo>
                    <a:pt x="3883" y="1720"/>
                  </a:lnTo>
                  <a:close/>
                  <a:moveTo>
                    <a:pt x="12976" y="6958"/>
                  </a:moveTo>
                  <a:lnTo>
                    <a:pt x="12976" y="8234"/>
                  </a:lnTo>
                  <a:lnTo>
                    <a:pt x="11256" y="8234"/>
                  </a:lnTo>
                  <a:lnTo>
                    <a:pt x="11256" y="6958"/>
                  </a:lnTo>
                  <a:close/>
                  <a:moveTo>
                    <a:pt x="9302" y="9954"/>
                  </a:moveTo>
                  <a:lnTo>
                    <a:pt x="9302" y="10397"/>
                  </a:lnTo>
                  <a:lnTo>
                    <a:pt x="5420" y="10397"/>
                  </a:lnTo>
                  <a:lnTo>
                    <a:pt x="5420" y="9954"/>
                  </a:lnTo>
                  <a:close/>
                  <a:moveTo>
                    <a:pt x="3466" y="9537"/>
                  </a:moveTo>
                  <a:lnTo>
                    <a:pt x="3466" y="10840"/>
                  </a:lnTo>
                  <a:lnTo>
                    <a:pt x="1746" y="10840"/>
                  </a:lnTo>
                  <a:lnTo>
                    <a:pt x="1746" y="9537"/>
                  </a:lnTo>
                  <a:close/>
                  <a:moveTo>
                    <a:pt x="12976" y="9537"/>
                  </a:moveTo>
                  <a:lnTo>
                    <a:pt x="12976" y="10840"/>
                  </a:lnTo>
                  <a:lnTo>
                    <a:pt x="11256" y="10840"/>
                  </a:lnTo>
                  <a:lnTo>
                    <a:pt x="11256" y="9537"/>
                  </a:lnTo>
                  <a:close/>
                  <a:moveTo>
                    <a:pt x="3466" y="12117"/>
                  </a:moveTo>
                  <a:lnTo>
                    <a:pt x="3466" y="13419"/>
                  </a:lnTo>
                  <a:lnTo>
                    <a:pt x="1746" y="13419"/>
                  </a:lnTo>
                  <a:lnTo>
                    <a:pt x="1746" y="12117"/>
                  </a:lnTo>
                  <a:close/>
                  <a:moveTo>
                    <a:pt x="7140" y="10840"/>
                  </a:moveTo>
                  <a:lnTo>
                    <a:pt x="7140" y="13419"/>
                  </a:lnTo>
                  <a:lnTo>
                    <a:pt x="5863" y="13419"/>
                  </a:lnTo>
                  <a:lnTo>
                    <a:pt x="5863" y="10840"/>
                  </a:lnTo>
                  <a:close/>
                  <a:moveTo>
                    <a:pt x="8859" y="10840"/>
                  </a:moveTo>
                  <a:lnTo>
                    <a:pt x="8859" y="13419"/>
                  </a:lnTo>
                  <a:lnTo>
                    <a:pt x="7583" y="13419"/>
                  </a:lnTo>
                  <a:lnTo>
                    <a:pt x="7583" y="10840"/>
                  </a:lnTo>
                  <a:close/>
                  <a:moveTo>
                    <a:pt x="12976" y="12117"/>
                  </a:moveTo>
                  <a:lnTo>
                    <a:pt x="12976" y="13419"/>
                  </a:lnTo>
                  <a:lnTo>
                    <a:pt x="11256" y="13419"/>
                  </a:lnTo>
                  <a:lnTo>
                    <a:pt x="11256" y="12117"/>
                  </a:lnTo>
                  <a:close/>
                  <a:moveTo>
                    <a:pt x="3466" y="6098"/>
                  </a:moveTo>
                  <a:lnTo>
                    <a:pt x="3466" y="6515"/>
                  </a:lnTo>
                  <a:lnTo>
                    <a:pt x="1303" y="6515"/>
                  </a:lnTo>
                  <a:lnTo>
                    <a:pt x="1303" y="8677"/>
                  </a:lnTo>
                  <a:lnTo>
                    <a:pt x="3466" y="8677"/>
                  </a:lnTo>
                  <a:lnTo>
                    <a:pt x="3466" y="9094"/>
                  </a:lnTo>
                  <a:lnTo>
                    <a:pt x="1303" y="9094"/>
                  </a:lnTo>
                  <a:lnTo>
                    <a:pt x="1303" y="11257"/>
                  </a:lnTo>
                  <a:lnTo>
                    <a:pt x="3466" y="11257"/>
                  </a:lnTo>
                  <a:lnTo>
                    <a:pt x="3466" y="11700"/>
                  </a:lnTo>
                  <a:lnTo>
                    <a:pt x="1303" y="11700"/>
                  </a:lnTo>
                  <a:lnTo>
                    <a:pt x="1303" y="13836"/>
                  </a:lnTo>
                  <a:lnTo>
                    <a:pt x="3466" y="13836"/>
                  </a:lnTo>
                  <a:lnTo>
                    <a:pt x="3466" y="14279"/>
                  </a:lnTo>
                  <a:lnTo>
                    <a:pt x="860" y="14279"/>
                  </a:lnTo>
                  <a:lnTo>
                    <a:pt x="860" y="6098"/>
                  </a:lnTo>
                  <a:close/>
                  <a:moveTo>
                    <a:pt x="9719" y="13836"/>
                  </a:moveTo>
                  <a:lnTo>
                    <a:pt x="9719" y="14279"/>
                  </a:lnTo>
                  <a:lnTo>
                    <a:pt x="4977" y="14279"/>
                  </a:lnTo>
                  <a:lnTo>
                    <a:pt x="4977" y="13836"/>
                  </a:lnTo>
                  <a:close/>
                  <a:moveTo>
                    <a:pt x="10839" y="8677"/>
                  </a:moveTo>
                  <a:lnTo>
                    <a:pt x="10839" y="14279"/>
                  </a:lnTo>
                  <a:lnTo>
                    <a:pt x="10162" y="14279"/>
                  </a:lnTo>
                  <a:lnTo>
                    <a:pt x="10162" y="13419"/>
                  </a:lnTo>
                  <a:lnTo>
                    <a:pt x="9302" y="13419"/>
                  </a:lnTo>
                  <a:lnTo>
                    <a:pt x="9302" y="10840"/>
                  </a:lnTo>
                  <a:lnTo>
                    <a:pt x="9719" y="10840"/>
                  </a:lnTo>
                  <a:lnTo>
                    <a:pt x="9719" y="9537"/>
                  </a:lnTo>
                  <a:lnTo>
                    <a:pt x="4977" y="9537"/>
                  </a:lnTo>
                  <a:lnTo>
                    <a:pt x="4977" y="10840"/>
                  </a:lnTo>
                  <a:lnTo>
                    <a:pt x="5420" y="10840"/>
                  </a:lnTo>
                  <a:lnTo>
                    <a:pt x="5420" y="13419"/>
                  </a:lnTo>
                  <a:lnTo>
                    <a:pt x="4560" y="13419"/>
                  </a:lnTo>
                  <a:lnTo>
                    <a:pt x="4560" y="14279"/>
                  </a:lnTo>
                  <a:lnTo>
                    <a:pt x="3883" y="14279"/>
                  </a:lnTo>
                  <a:lnTo>
                    <a:pt x="3883" y="8677"/>
                  </a:lnTo>
                  <a:close/>
                  <a:moveTo>
                    <a:pt x="3674" y="1"/>
                  </a:moveTo>
                  <a:lnTo>
                    <a:pt x="3544" y="27"/>
                  </a:lnTo>
                  <a:lnTo>
                    <a:pt x="3414" y="53"/>
                  </a:lnTo>
                  <a:lnTo>
                    <a:pt x="3309" y="131"/>
                  </a:lnTo>
                  <a:lnTo>
                    <a:pt x="3205" y="209"/>
                  </a:lnTo>
                  <a:lnTo>
                    <a:pt x="3127" y="287"/>
                  </a:lnTo>
                  <a:lnTo>
                    <a:pt x="3075" y="418"/>
                  </a:lnTo>
                  <a:lnTo>
                    <a:pt x="3049" y="522"/>
                  </a:lnTo>
                  <a:lnTo>
                    <a:pt x="3023" y="652"/>
                  </a:lnTo>
                  <a:lnTo>
                    <a:pt x="3023" y="1095"/>
                  </a:lnTo>
                  <a:lnTo>
                    <a:pt x="3023" y="1199"/>
                  </a:lnTo>
                  <a:lnTo>
                    <a:pt x="3049" y="1277"/>
                  </a:lnTo>
                  <a:lnTo>
                    <a:pt x="3153" y="1460"/>
                  </a:lnTo>
                  <a:lnTo>
                    <a:pt x="3283" y="1590"/>
                  </a:lnTo>
                  <a:lnTo>
                    <a:pt x="3466" y="1694"/>
                  </a:lnTo>
                  <a:lnTo>
                    <a:pt x="3466" y="3987"/>
                  </a:lnTo>
                  <a:lnTo>
                    <a:pt x="2111" y="4326"/>
                  </a:lnTo>
                  <a:lnTo>
                    <a:pt x="2215" y="4743"/>
                  </a:lnTo>
                  <a:lnTo>
                    <a:pt x="3466" y="4430"/>
                  </a:lnTo>
                  <a:lnTo>
                    <a:pt x="3466" y="5655"/>
                  </a:lnTo>
                  <a:lnTo>
                    <a:pt x="443" y="5655"/>
                  </a:lnTo>
                  <a:lnTo>
                    <a:pt x="443" y="5186"/>
                  </a:lnTo>
                  <a:lnTo>
                    <a:pt x="1798" y="4847"/>
                  </a:lnTo>
                  <a:lnTo>
                    <a:pt x="1694" y="4430"/>
                  </a:lnTo>
                  <a:lnTo>
                    <a:pt x="0" y="4847"/>
                  </a:lnTo>
                  <a:lnTo>
                    <a:pt x="0" y="6098"/>
                  </a:lnTo>
                  <a:lnTo>
                    <a:pt x="443" y="6098"/>
                  </a:lnTo>
                  <a:lnTo>
                    <a:pt x="443" y="14279"/>
                  </a:lnTo>
                  <a:lnTo>
                    <a:pt x="0" y="14279"/>
                  </a:lnTo>
                  <a:lnTo>
                    <a:pt x="0" y="14696"/>
                  </a:lnTo>
                  <a:lnTo>
                    <a:pt x="11699" y="14696"/>
                  </a:lnTo>
                  <a:lnTo>
                    <a:pt x="11699" y="14279"/>
                  </a:lnTo>
                  <a:lnTo>
                    <a:pt x="11256" y="14279"/>
                  </a:lnTo>
                  <a:lnTo>
                    <a:pt x="11256" y="13836"/>
                  </a:lnTo>
                  <a:lnTo>
                    <a:pt x="13419" y="13836"/>
                  </a:lnTo>
                  <a:lnTo>
                    <a:pt x="13419" y="11700"/>
                  </a:lnTo>
                  <a:lnTo>
                    <a:pt x="11256" y="11700"/>
                  </a:lnTo>
                  <a:lnTo>
                    <a:pt x="11256" y="11257"/>
                  </a:lnTo>
                  <a:lnTo>
                    <a:pt x="13419" y="11257"/>
                  </a:lnTo>
                  <a:lnTo>
                    <a:pt x="13419" y="9094"/>
                  </a:lnTo>
                  <a:lnTo>
                    <a:pt x="11256" y="9094"/>
                  </a:lnTo>
                  <a:lnTo>
                    <a:pt x="11256" y="8677"/>
                  </a:lnTo>
                  <a:lnTo>
                    <a:pt x="13419" y="8677"/>
                  </a:lnTo>
                  <a:lnTo>
                    <a:pt x="13419" y="6515"/>
                  </a:lnTo>
                  <a:lnTo>
                    <a:pt x="11256" y="6515"/>
                  </a:lnTo>
                  <a:lnTo>
                    <a:pt x="11256" y="6098"/>
                  </a:lnTo>
                  <a:lnTo>
                    <a:pt x="13836" y="6098"/>
                  </a:lnTo>
                  <a:lnTo>
                    <a:pt x="13836" y="14279"/>
                  </a:lnTo>
                  <a:lnTo>
                    <a:pt x="12976" y="14279"/>
                  </a:lnTo>
                  <a:lnTo>
                    <a:pt x="12976" y="14696"/>
                  </a:lnTo>
                  <a:lnTo>
                    <a:pt x="14696" y="14696"/>
                  </a:lnTo>
                  <a:lnTo>
                    <a:pt x="14696" y="14279"/>
                  </a:lnTo>
                  <a:lnTo>
                    <a:pt x="14279" y="14279"/>
                  </a:lnTo>
                  <a:lnTo>
                    <a:pt x="14279" y="6098"/>
                  </a:lnTo>
                  <a:lnTo>
                    <a:pt x="14696" y="6098"/>
                  </a:lnTo>
                  <a:lnTo>
                    <a:pt x="14696" y="4847"/>
                  </a:lnTo>
                  <a:lnTo>
                    <a:pt x="11256" y="3987"/>
                  </a:lnTo>
                  <a:lnTo>
                    <a:pt x="11256" y="1694"/>
                  </a:lnTo>
                  <a:lnTo>
                    <a:pt x="11439" y="1590"/>
                  </a:lnTo>
                  <a:lnTo>
                    <a:pt x="11569" y="1460"/>
                  </a:lnTo>
                  <a:lnTo>
                    <a:pt x="11647" y="1277"/>
                  </a:lnTo>
                  <a:lnTo>
                    <a:pt x="11673" y="1199"/>
                  </a:lnTo>
                  <a:lnTo>
                    <a:pt x="11699" y="1095"/>
                  </a:lnTo>
                  <a:lnTo>
                    <a:pt x="11699" y="652"/>
                  </a:lnTo>
                  <a:lnTo>
                    <a:pt x="11673" y="522"/>
                  </a:lnTo>
                  <a:lnTo>
                    <a:pt x="11647" y="418"/>
                  </a:lnTo>
                  <a:lnTo>
                    <a:pt x="11569" y="287"/>
                  </a:lnTo>
                  <a:lnTo>
                    <a:pt x="11491" y="209"/>
                  </a:lnTo>
                  <a:lnTo>
                    <a:pt x="11413" y="131"/>
                  </a:lnTo>
                  <a:lnTo>
                    <a:pt x="11282" y="53"/>
                  </a:lnTo>
                  <a:lnTo>
                    <a:pt x="11178" y="27"/>
                  </a:lnTo>
                  <a:lnTo>
                    <a:pt x="11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85;p49"/>
            <p:cNvSpPr/>
            <p:nvPr/>
          </p:nvSpPr>
          <p:spPr>
            <a:xfrm>
              <a:off x="4143175" y="4134525"/>
              <a:ext cx="86000" cy="86000"/>
            </a:xfrm>
            <a:custGeom>
              <a:avLst/>
              <a:gdLst/>
              <a:ahLst/>
              <a:cxnLst/>
              <a:rect l="l" t="t" r="r" b="b"/>
              <a:pathLst>
                <a:path w="3440" h="3440" extrusionOk="0">
                  <a:moveTo>
                    <a:pt x="2163" y="444"/>
                  </a:moveTo>
                  <a:lnTo>
                    <a:pt x="2163" y="1303"/>
                  </a:lnTo>
                  <a:lnTo>
                    <a:pt x="3023" y="1303"/>
                  </a:lnTo>
                  <a:lnTo>
                    <a:pt x="3023" y="2163"/>
                  </a:lnTo>
                  <a:lnTo>
                    <a:pt x="2163" y="2163"/>
                  </a:lnTo>
                  <a:lnTo>
                    <a:pt x="2163" y="3023"/>
                  </a:lnTo>
                  <a:lnTo>
                    <a:pt x="1303" y="3023"/>
                  </a:lnTo>
                  <a:lnTo>
                    <a:pt x="1303" y="2163"/>
                  </a:lnTo>
                  <a:lnTo>
                    <a:pt x="443" y="2163"/>
                  </a:lnTo>
                  <a:lnTo>
                    <a:pt x="443" y="1303"/>
                  </a:lnTo>
                  <a:lnTo>
                    <a:pt x="1303" y="1303"/>
                  </a:lnTo>
                  <a:lnTo>
                    <a:pt x="1303" y="444"/>
                  </a:lnTo>
                  <a:close/>
                  <a:moveTo>
                    <a:pt x="860" y="1"/>
                  </a:moveTo>
                  <a:lnTo>
                    <a:pt x="860" y="861"/>
                  </a:lnTo>
                  <a:lnTo>
                    <a:pt x="0" y="861"/>
                  </a:lnTo>
                  <a:lnTo>
                    <a:pt x="0" y="2580"/>
                  </a:lnTo>
                  <a:lnTo>
                    <a:pt x="860" y="2580"/>
                  </a:lnTo>
                  <a:lnTo>
                    <a:pt x="860" y="3440"/>
                  </a:lnTo>
                  <a:lnTo>
                    <a:pt x="2580" y="3440"/>
                  </a:lnTo>
                  <a:lnTo>
                    <a:pt x="2580" y="2580"/>
                  </a:lnTo>
                  <a:lnTo>
                    <a:pt x="3440" y="2580"/>
                  </a:lnTo>
                  <a:lnTo>
                    <a:pt x="3440" y="861"/>
                  </a:lnTo>
                  <a:lnTo>
                    <a:pt x="2580" y="861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86;p49"/>
            <p:cNvSpPr/>
            <p:nvPr/>
          </p:nvSpPr>
          <p:spPr>
            <a:xfrm>
              <a:off x="4251950" y="4128675"/>
              <a:ext cx="10450" cy="11100"/>
            </a:xfrm>
            <a:custGeom>
              <a:avLst/>
              <a:gdLst/>
              <a:ahLst/>
              <a:cxnLst/>
              <a:rect l="l" t="t" r="r" b="b"/>
              <a:pathLst>
                <a:path w="418" h="444" extrusionOk="0">
                  <a:moveTo>
                    <a:pt x="1" y="0"/>
                  </a:moveTo>
                  <a:lnTo>
                    <a:pt x="1" y="443"/>
                  </a:lnTo>
                  <a:lnTo>
                    <a:pt x="418" y="443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87;p49"/>
            <p:cNvSpPr/>
            <p:nvPr/>
          </p:nvSpPr>
          <p:spPr>
            <a:xfrm>
              <a:off x="4251950" y="410717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1" y="0"/>
                  </a:moveTo>
                  <a:lnTo>
                    <a:pt x="1" y="417"/>
                  </a:lnTo>
                  <a:lnTo>
                    <a:pt x="418" y="417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579;p34"/>
          <p:cNvGrpSpPr/>
          <p:nvPr/>
        </p:nvGrpSpPr>
        <p:grpSpPr>
          <a:xfrm>
            <a:off x="8467855" y="2265218"/>
            <a:ext cx="268620" cy="365694"/>
            <a:chOff x="239125" y="238125"/>
            <a:chExt cx="967650" cy="1321150"/>
          </a:xfrm>
        </p:grpSpPr>
        <p:sp>
          <p:nvSpPr>
            <p:cNvPr id="38" name="Google Shape;580;p34"/>
            <p:cNvSpPr/>
            <p:nvPr/>
          </p:nvSpPr>
          <p:spPr>
            <a:xfrm>
              <a:off x="239125" y="238125"/>
              <a:ext cx="967650" cy="1321150"/>
            </a:xfrm>
            <a:custGeom>
              <a:avLst/>
              <a:gdLst/>
              <a:ahLst/>
              <a:cxnLst/>
              <a:rect l="l" t="t" r="r" b="b"/>
              <a:pathLst>
                <a:path w="38706" h="52846" extrusionOk="0">
                  <a:moveTo>
                    <a:pt x="19353" y="1548"/>
                  </a:moveTo>
                  <a:lnTo>
                    <a:pt x="19611" y="1574"/>
                  </a:lnTo>
                  <a:lnTo>
                    <a:pt x="19843" y="1600"/>
                  </a:lnTo>
                  <a:lnTo>
                    <a:pt x="20049" y="1651"/>
                  </a:lnTo>
                  <a:lnTo>
                    <a:pt x="20256" y="1755"/>
                  </a:lnTo>
                  <a:lnTo>
                    <a:pt x="20462" y="1832"/>
                  </a:lnTo>
                  <a:lnTo>
                    <a:pt x="20669" y="1961"/>
                  </a:lnTo>
                  <a:lnTo>
                    <a:pt x="20849" y="2090"/>
                  </a:lnTo>
                  <a:lnTo>
                    <a:pt x="21004" y="2245"/>
                  </a:lnTo>
                  <a:lnTo>
                    <a:pt x="21159" y="2400"/>
                  </a:lnTo>
                  <a:lnTo>
                    <a:pt x="21288" y="2580"/>
                  </a:lnTo>
                  <a:lnTo>
                    <a:pt x="21417" y="2787"/>
                  </a:lnTo>
                  <a:lnTo>
                    <a:pt x="21494" y="2967"/>
                  </a:lnTo>
                  <a:lnTo>
                    <a:pt x="21572" y="3200"/>
                  </a:lnTo>
                  <a:lnTo>
                    <a:pt x="21649" y="3406"/>
                  </a:lnTo>
                  <a:lnTo>
                    <a:pt x="21675" y="3638"/>
                  </a:lnTo>
                  <a:lnTo>
                    <a:pt x="21675" y="3871"/>
                  </a:lnTo>
                  <a:lnTo>
                    <a:pt x="21675" y="4645"/>
                  </a:lnTo>
                  <a:lnTo>
                    <a:pt x="27094" y="4645"/>
                  </a:lnTo>
                  <a:lnTo>
                    <a:pt x="27248" y="4670"/>
                  </a:lnTo>
                  <a:lnTo>
                    <a:pt x="27403" y="4722"/>
                  </a:lnTo>
                  <a:lnTo>
                    <a:pt x="27532" y="4799"/>
                  </a:lnTo>
                  <a:lnTo>
                    <a:pt x="27661" y="4877"/>
                  </a:lnTo>
                  <a:lnTo>
                    <a:pt x="27739" y="5006"/>
                  </a:lnTo>
                  <a:lnTo>
                    <a:pt x="27816" y="5135"/>
                  </a:lnTo>
                  <a:lnTo>
                    <a:pt x="27868" y="5264"/>
                  </a:lnTo>
                  <a:lnTo>
                    <a:pt x="27868" y="5419"/>
                  </a:lnTo>
                  <a:lnTo>
                    <a:pt x="27868" y="8515"/>
                  </a:lnTo>
                  <a:lnTo>
                    <a:pt x="27868" y="8670"/>
                  </a:lnTo>
                  <a:lnTo>
                    <a:pt x="27816" y="8825"/>
                  </a:lnTo>
                  <a:lnTo>
                    <a:pt x="27739" y="8954"/>
                  </a:lnTo>
                  <a:lnTo>
                    <a:pt x="27661" y="9083"/>
                  </a:lnTo>
                  <a:lnTo>
                    <a:pt x="27532" y="9160"/>
                  </a:lnTo>
                  <a:lnTo>
                    <a:pt x="27403" y="9238"/>
                  </a:lnTo>
                  <a:lnTo>
                    <a:pt x="27248" y="9289"/>
                  </a:lnTo>
                  <a:lnTo>
                    <a:pt x="11457" y="9289"/>
                  </a:lnTo>
                  <a:lnTo>
                    <a:pt x="11328" y="9238"/>
                  </a:lnTo>
                  <a:lnTo>
                    <a:pt x="11199" y="9160"/>
                  </a:lnTo>
                  <a:lnTo>
                    <a:pt x="11070" y="9083"/>
                  </a:lnTo>
                  <a:lnTo>
                    <a:pt x="10992" y="8954"/>
                  </a:lnTo>
                  <a:lnTo>
                    <a:pt x="10915" y="8825"/>
                  </a:lnTo>
                  <a:lnTo>
                    <a:pt x="10863" y="8670"/>
                  </a:lnTo>
                  <a:lnTo>
                    <a:pt x="10837" y="8515"/>
                  </a:lnTo>
                  <a:lnTo>
                    <a:pt x="10837" y="5419"/>
                  </a:lnTo>
                  <a:lnTo>
                    <a:pt x="10863" y="5264"/>
                  </a:lnTo>
                  <a:lnTo>
                    <a:pt x="10915" y="5135"/>
                  </a:lnTo>
                  <a:lnTo>
                    <a:pt x="10992" y="5006"/>
                  </a:lnTo>
                  <a:lnTo>
                    <a:pt x="11070" y="4877"/>
                  </a:lnTo>
                  <a:lnTo>
                    <a:pt x="11199" y="4799"/>
                  </a:lnTo>
                  <a:lnTo>
                    <a:pt x="11328" y="4722"/>
                  </a:lnTo>
                  <a:lnTo>
                    <a:pt x="11457" y="4670"/>
                  </a:lnTo>
                  <a:lnTo>
                    <a:pt x="11612" y="4645"/>
                  </a:lnTo>
                  <a:lnTo>
                    <a:pt x="17030" y="4645"/>
                  </a:lnTo>
                  <a:lnTo>
                    <a:pt x="17030" y="3871"/>
                  </a:lnTo>
                  <a:lnTo>
                    <a:pt x="17056" y="3638"/>
                  </a:lnTo>
                  <a:lnTo>
                    <a:pt x="17082" y="3406"/>
                  </a:lnTo>
                  <a:lnTo>
                    <a:pt x="17133" y="3200"/>
                  </a:lnTo>
                  <a:lnTo>
                    <a:pt x="17237" y="2967"/>
                  </a:lnTo>
                  <a:lnTo>
                    <a:pt x="17314" y="2787"/>
                  </a:lnTo>
                  <a:lnTo>
                    <a:pt x="17443" y="2580"/>
                  </a:lnTo>
                  <a:lnTo>
                    <a:pt x="17572" y="2400"/>
                  </a:lnTo>
                  <a:lnTo>
                    <a:pt x="17727" y="2245"/>
                  </a:lnTo>
                  <a:lnTo>
                    <a:pt x="17882" y="2090"/>
                  </a:lnTo>
                  <a:lnTo>
                    <a:pt x="18062" y="1961"/>
                  </a:lnTo>
                  <a:lnTo>
                    <a:pt x="18269" y="1832"/>
                  </a:lnTo>
                  <a:lnTo>
                    <a:pt x="18449" y="1755"/>
                  </a:lnTo>
                  <a:lnTo>
                    <a:pt x="18682" y="1651"/>
                  </a:lnTo>
                  <a:lnTo>
                    <a:pt x="18888" y="1600"/>
                  </a:lnTo>
                  <a:lnTo>
                    <a:pt x="19120" y="1574"/>
                  </a:lnTo>
                  <a:lnTo>
                    <a:pt x="19353" y="1548"/>
                  </a:lnTo>
                  <a:close/>
                  <a:moveTo>
                    <a:pt x="32977" y="43556"/>
                  </a:moveTo>
                  <a:lnTo>
                    <a:pt x="29416" y="47117"/>
                  </a:lnTo>
                  <a:lnTo>
                    <a:pt x="29416" y="43556"/>
                  </a:lnTo>
                  <a:close/>
                  <a:moveTo>
                    <a:pt x="19353" y="0"/>
                  </a:moveTo>
                  <a:lnTo>
                    <a:pt x="19017" y="26"/>
                  </a:lnTo>
                  <a:lnTo>
                    <a:pt x="18682" y="77"/>
                  </a:lnTo>
                  <a:lnTo>
                    <a:pt x="18346" y="155"/>
                  </a:lnTo>
                  <a:lnTo>
                    <a:pt x="18037" y="258"/>
                  </a:lnTo>
                  <a:lnTo>
                    <a:pt x="17727" y="387"/>
                  </a:lnTo>
                  <a:lnTo>
                    <a:pt x="17443" y="516"/>
                  </a:lnTo>
                  <a:lnTo>
                    <a:pt x="17159" y="697"/>
                  </a:lnTo>
                  <a:lnTo>
                    <a:pt x="16901" y="903"/>
                  </a:lnTo>
                  <a:lnTo>
                    <a:pt x="16669" y="1110"/>
                  </a:lnTo>
                  <a:lnTo>
                    <a:pt x="16437" y="1342"/>
                  </a:lnTo>
                  <a:lnTo>
                    <a:pt x="16230" y="1600"/>
                  </a:lnTo>
                  <a:lnTo>
                    <a:pt x="16050" y="1884"/>
                  </a:lnTo>
                  <a:lnTo>
                    <a:pt x="15895" y="2167"/>
                  </a:lnTo>
                  <a:lnTo>
                    <a:pt x="15766" y="2477"/>
                  </a:lnTo>
                  <a:lnTo>
                    <a:pt x="15663" y="2787"/>
                  </a:lnTo>
                  <a:lnTo>
                    <a:pt x="15559" y="3096"/>
                  </a:lnTo>
                  <a:lnTo>
                    <a:pt x="11612" y="3096"/>
                  </a:lnTo>
                  <a:lnTo>
                    <a:pt x="11250" y="3148"/>
                  </a:lnTo>
                  <a:lnTo>
                    <a:pt x="10889" y="3225"/>
                  </a:lnTo>
                  <a:lnTo>
                    <a:pt x="10579" y="3354"/>
                  </a:lnTo>
                  <a:lnTo>
                    <a:pt x="10270" y="3535"/>
                  </a:lnTo>
                  <a:lnTo>
                    <a:pt x="10012" y="3767"/>
                  </a:lnTo>
                  <a:lnTo>
                    <a:pt x="9780" y="4025"/>
                  </a:lnTo>
                  <a:lnTo>
                    <a:pt x="9573" y="4335"/>
                  </a:lnTo>
                  <a:lnTo>
                    <a:pt x="9444" y="4645"/>
                  </a:lnTo>
                  <a:lnTo>
                    <a:pt x="2322" y="4645"/>
                  </a:lnTo>
                  <a:lnTo>
                    <a:pt x="2090" y="4670"/>
                  </a:lnTo>
                  <a:lnTo>
                    <a:pt x="1858" y="4696"/>
                  </a:lnTo>
                  <a:lnTo>
                    <a:pt x="1651" y="4748"/>
                  </a:lnTo>
                  <a:lnTo>
                    <a:pt x="1419" y="4851"/>
                  </a:lnTo>
                  <a:lnTo>
                    <a:pt x="1239" y="4928"/>
                  </a:lnTo>
                  <a:lnTo>
                    <a:pt x="1032" y="5057"/>
                  </a:lnTo>
                  <a:lnTo>
                    <a:pt x="852" y="5186"/>
                  </a:lnTo>
                  <a:lnTo>
                    <a:pt x="697" y="5341"/>
                  </a:lnTo>
                  <a:lnTo>
                    <a:pt x="542" y="5496"/>
                  </a:lnTo>
                  <a:lnTo>
                    <a:pt x="413" y="5677"/>
                  </a:lnTo>
                  <a:lnTo>
                    <a:pt x="284" y="5883"/>
                  </a:lnTo>
                  <a:lnTo>
                    <a:pt x="206" y="6064"/>
                  </a:lnTo>
                  <a:lnTo>
                    <a:pt x="103" y="6296"/>
                  </a:lnTo>
                  <a:lnTo>
                    <a:pt x="52" y="6502"/>
                  </a:lnTo>
                  <a:lnTo>
                    <a:pt x="26" y="6735"/>
                  </a:lnTo>
                  <a:lnTo>
                    <a:pt x="0" y="6967"/>
                  </a:lnTo>
                  <a:lnTo>
                    <a:pt x="0" y="50523"/>
                  </a:lnTo>
                  <a:lnTo>
                    <a:pt x="26" y="50781"/>
                  </a:lnTo>
                  <a:lnTo>
                    <a:pt x="52" y="51013"/>
                  </a:lnTo>
                  <a:lnTo>
                    <a:pt x="103" y="51220"/>
                  </a:lnTo>
                  <a:lnTo>
                    <a:pt x="206" y="51426"/>
                  </a:lnTo>
                  <a:lnTo>
                    <a:pt x="284" y="51633"/>
                  </a:lnTo>
                  <a:lnTo>
                    <a:pt x="413" y="51839"/>
                  </a:lnTo>
                  <a:lnTo>
                    <a:pt x="542" y="52020"/>
                  </a:lnTo>
                  <a:lnTo>
                    <a:pt x="697" y="52175"/>
                  </a:lnTo>
                  <a:lnTo>
                    <a:pt x="852" y="52329"/>
                  </a:lnTo>
                  <a:lnTo>
                    <a:pt x="1032" y="52458"/>
                  </a:lnTo>
                  <a:lnTo>
                    <a:pt x="1239" y="52587"/>
                  </a:lnTo>
                  <a:lnTo>
                    <a:pt x="1419" y="52665"/>
                  </a:lnTo>
                  <a:lnTo>
                    <a:pt x="1651" y="52742"/>
                  </a:lnTo>
                  <a:lnTo>
                    <a:pt x="1858" y="52820"/>
                  </a:lnTo>
                  <a:lnTo>
                    <a:pt x="2090" y="52846"/>
                  </a:lnTo>
                  <a:lnTo>
                    <a:pt x="28642" y="52846"/>
                  </a:lnTo>
                  <a:lnTo>
                    <a:pt x="28642" y="51297"/>
                  </a:lnTo>
                  <a:lnTo>
                    <a:pt x="2167" y="51297"/>
                  </a:lnTo>
                  <a:lnTo>
                    <a:pt x="2038" y="51246"/>
                  </a:lnTo>
                  <a:lnTo>
                    <a:pt x="1909" y="51168"/>
                  </a:lnTo>
                  <a:lnTo>
                    <a:pt x="1780" y="51091"/>
                  </a:lnTo>
                  <a:lnTo>
                    <a:pt x="1703" y="50962"/>
                  </a:lnTo>
                  <a:lnTo>
                    <a:pt x="1626" y="50833"/>
                  </a:lnTo>
                  <a:lnTo>
                    <a:pt x="1574" y="50678"/>
                  </a:lnTo>
                  <a:lnTo>
                    <a:pt x="1548" y="50523"/>
                  </a:lnTo>
                  <a:lnTo>
                    <a:pt x="1548" y="6967"/>
                  </a:lnTo>
                  <a:lnTo>
                    <a:pt x="1574" y="6812"/>
                  </a:lnTo>
                  <a:lnTo>
                    <a:pt x="1626" y="6683"/>
                  </a:lnTo>
                  <a:lnTo>
                    <a:pt x="1703" y="6554"/>
                  </a:lnTo>
                  <a:lnTo>
                    <a:pt x="1780" y="6425"/>
                  </a:lnTo>
                  <a:lnTo>
                    <a:pt x="1909" y="6348"/>
                  </a:lnTo>
                  <a:lnTo>
                    <a:pt x="2038" y="6270"/>
                  </a:lnTo>
                  <a:lnTo>
                    <a:pt x="2167" y="6219"/>
                  </a:lnTo>
                  <a:lnTo>
                    <a:pt x="2322" y="6193"/>
                  </a:lnTo>
                  <a:lnTo>
                    <a:pt x="9289" y="6193"/>
                  </a:lnTo>
                  <a:lnTo>
                    <a:pt x="9289" y="7741"/>
                  </a:lnTo>
                  <a:lnTo>
                    <a:pt x="3096" y="7741"/>
                  </a:lnTo>
                  <a:lnTo>
                    <a:pt x="3096" y="12386"/>
                  </a:lnTo>
                  <a:lnTo>
                    <a:pt x="4645" y="12386"/>
                  </a:lnTo>
                  <a:lnTo>
                    <a:pt x="4645" y="9289"/>
                  </a:lnTo>
                  <a:lnTo>
                    <a:pt x="9444" y="9289"/>
                  </a:lnTo>
                  <a:lnTo>
                    <a:pt x="9573" y="9625"/>
                  </a:lnTo>
                  <a:lnTo>
                    <a:pt x="9780" y="9934"/>
                  </a:lnTo>
                  <a:lnTo>
                    <a:pt x="10012" y="10192"/>
                  </a:lnTo>
                  <a:lnTo>
                    <a:pt x="10270" y="10425"/>
                  </a:lnTo>
                  <a:lnTo>
                    <a:pt x="10579" y="10605"/>
                  </a:lnTo>
                  <a:lnTo>
                    <a:pt x="10889" y="10734"/>
                  </a:lnTo>
                  <a:lnTo>
                    <a:pt x="11250" y="10812"/>
                  </a:lnTo>
                  <a:lnTo>
                    <a:pt x="11612" y="10837"/>
                  </a:lnTo>
                  <a:lnTo>
                    <a:pt x="27094" y="10837"/>
                  </a:lnTo>
                  <a:lnTo>
                    <a:pt x="27481" y="10812"/>
                  </a:lnTo>
                  <a:lnTo>
                    <a:pt x="27816" y="10734"/>
                  </a:lnTo>
                  <a:lnTo>
                    <a:pt x="28152" y="10605"/>
                  </a:lnTo>
                  <a:lnTo>
                    <a:pt x="28461" y="10425"/>
                  </a:lnTo>
                  <a:lnTo>
                    <a:pt x="28719" y="10192"/>
                  </a:lnTo>
                  <a:lnTo>
                    <a:pt x="28951" y="9934"/>
                  </a:lnTo>
                  <a:lnTo>
                    <a:pt x="29158" y="9625"/>
                  </a:lnTo>
                  <a:lnTo>
                    <a:pt x="29287" y="9289"/>
                  </a:lnTo>
                  <a:lnTo>
                    <a:pt x="34061" y="9289"/>
                  </a:lnTo>
                  <a:lnTo>
                    <a:pt x="34061" y="42008"/>
                  </a:lnTo>
                  <a:lnTo>
                    <a:pt x="27868" y="42008"/>
                  </a:lnTo>
                  <a:lnTo>
                    <a:pt x="27868" y="48201"/>
                  </a:lnTo>
                  <a:lnTo>
                    <a:pt x="4645" y="48201"/>
                  </a:lnTo>
                  <a:lnTo>
                    <a:pt x="4645" y="13934"/>
                  </a:lnTo>
                  <a:lnTo>
                    <a:pt x="3096" y="13934"/>
                  </a:lnTo>
                  <a:lnTo>
                    <a:pt x="3096" y="49749"/>
                  </a:lnTo>
                  <a:lnTo>
                    <a:pt x="28977" y="49749"/>
                  </a:lnTo>
                  <a:lnTo>
                    <a:pt x="35609" y="43118"/>
                  </a:lnTo>
                  <a:lnTo>
                    <a:pt x="35609" y="7741"/>
                  </a:lnTo>
                  <a:lnTo>
                    <a:pt x="29416" y="7741"/>
                  </a:lnTo>
                  <a:lnTo>
                    <a:pt x="29416" y="6193"/>
                  </a:lnTo>
                  <a:lnTo>
                    <a:pt x="36383" y="6193"/>
                  </a:lnTo>
                  <a:lnTo>
                    <a:pt x="36538" y="6219"/>
                  </a:lnTo>
                  <a:lnTo>
                    <a:pt x="36693" y="6270"/>
                  </a:lnTo>
                  <a:lnTo>
                    <a:pt x="36822" y="6348"/>
                  </a:lnTo>
                  <a:lnTo>
                    <a:pt x="36951" y="6425"/>
                  </a:lnTo>
                  <a:lnTo>
                    <a:pt x="37028" y="6554"/>
                  </a:lnTo>
                  <a:lnTo>
                    <a:pt x="37105" y="6683"/>
                  </a:lnTo>
                  <a:lnTo>
                    <a:pt x="37157" y="6812"/>
                  </a:lnTo>
                  <a:lnTo>
                    <a:pt x="37157" y="6967"/>
                  </a:lnTo>
                  <a:lnTo>
                    <a:pt x="37157" y="50523"/>
                  </a:lnTo>
                  <a:lnTo>
                    <a:pt x="37157" y="50678"/>
                  </a:lnTo>
                  <a:lnTo>
                    <a:pt x="37105" y="50833"/>
                  </a:lnTo>
                  <a:lnTo>
                    <a:pt x="37028" y="50962"/>
                  </a:lnTo>
                  <a:lnTo>
                    <a:pt x="36951" y="51091"/>
                  </a:lnTo>
                  <a:lnTo>
                    <a:pt x="36822" y="51168"/>
                  </a:lnTo>
                  <a:lnTo>
                    <a:pt x="36693" y="51246"/>
                  </a:lnTo>
                  <a:lnTo>
                    <a:pt x="36538" y="51297"/>
                  </a:lnTo>
                  <a:lnTo>
                    <a:pt x="33286" y="51297"/>
                  </a:lnTo>
                  <a:lnTo>
                    <a:pt x="33286" y="52846"/>
                  </a:lnTo>
                  <a:lnTo>
                    <a:pt x="36641" y="52846"/>
                  </a:lnTo>
                  <a:lnTo>
                    <a:pt x="36873" y="52820"/>
                  </a:lnTo>
                  <a:lnTo>
                    <a:pt x="37080" y="52742"/>
                  </a:lnTo>
                  <a:lnTo>
                    <a:pt x="37286" y="52665"/>
                  </a:lnTo>
                  <a:lnTo>
                    <a:pt x="37492" y="52587"/>
                  </a:lnTo>
                  <a:lnTo>
                    <a:pt x="37699" y="52458"/>
                  </a:lnTo>
                  <a:lnTo>
                    <a:pt x="37879" y="52329"/>
                  </a:lnTo>
                  <a:lnTo>
                    <a:pt x="38034" y="52175"/>
                  </a:lnTo>
                  <a:lnTo>
                    <a:pt x="38189" y="52020"/>
                  </a:lnTo>
                  <a:lnTo>
                    <a:pt x="38318" y="51839"/>
                  </a:lnTo>
                  <a:lnTo>
                    <a:pt x="38447" y="51633"/>
                  </a:lnTo>
                  <a:lnTo>
                    <a:pt x="38525" y="51426"/>
                  </a:lnTo>
                  <a:lnTo>
                    <a:pt x="38602" y="51220"/>
                  </a:lnTo>
                  <a:lnTo>
                    <a:pt x="38679" y="51013"/>
                  </a:lnTo>
                  <a:lnTo>
                    <a:pt x="38705" y="50781"/>
                  </a:lnTo>
                  <a:lnTo>
                    <a:pt x="38705" y="50523"/>
                  </a:lnTo>
                  <a:lnTo>
                    <a:pt x="38705" y="6967"/>
                  </a:lnTo>
                  <a:lnTo>
                    <a:pt x="38705" y="6735"/>
                  </a:lnTo>
                  <a:lnTo>
                    <a:pt x="38679" y="6502"/>
                  </a:lnTo>
                  <a:lnTo>
                    <a:pt x="38602" y="6296"/>
                  </a:lnTo>
                  <a:lnTo>
                    <a:pt x="38525" y="6064"/>
                  </a:lnTo>
                  <a:lnTo>
                    <a:pt x="38447" y="5883"/>
                  </a:lnTo>
                  <a:lnTo>
                    <a:pt x="38318" y="5677"/>
                  </a:lnTo>
                  <a:lnTo>
                    <a:pt x="38189" y="5496"/>
                  </a:lnTo>
                  <a:lnTo>
                    <a:pt x="38034" y="5341"/>
                  </a:lnTo>
                  <a:lnTo>
                    <a:pt x="37879" y="5186"/>
                  </a:lnTo>
                  <a:lnTo>
                    <a:pt x="37699" y="5057"/>
                  </a:lnTo>
                  <a:lnTo>
                    <a:pt x="37492" y="4928"/>
                  </a:lnTo>
                  <a:lnTo>
                    <a:pt x="37286" y="4851"/>
                  </a:lnTo>
                  <a:lnTo>
                    <a:pt x="37080" y="4748"/>
                  </a:lnTo>
                  <a:lnTo>
                    <a:pt x="36873" y="4696"/>
                  </a:lnTo>
                  <a:lnTo>
                    <a:pt x="36641" y="4670"/>
                  </a:lnTo>
                  <a:lnTo>
                    <a:pt x="36383" y="4645"/>
                  </a:lnTo>
                  <a:lnTo>
                    <a:pt x="29287" y="4645"/>
                  </a:lnTo>
                  <a:lnTo>
                    <a:pt x="29158" y="4335"/>
                  </a:lnTo>
                  <a:lnTo>
                    <a:pt x="28951" y="4025"/>
                  </a:lnTo>
                  <a:lnTo>
                    <a:pt x="28719" y="3767"/>
                  </a:lnTo>
                  <a:lnTo>
                    <a:pt x="28461" y="3535"/>
                  </a:lnTo>
                  <a:lnTo>
                    <a:pt x="28152" y="3354"/>
                  </a:lnTo>
                  <a:lnTo>
                    <a:pt x="27816" y="3225"/>
                  </a:lnTo>
                  <a:lnTo>
                    <a:pt x="27481" y="3148"/>
                  </a:lnTo>
                  <a:lnTo>
                    <a:pt x="27094" y="3096"/>
                  </a:lnTo>
                  <a:lnTo>
                    <a:pt x="23146" y="3096"/>
                  </a:lnTo>
                  <a:lnTo>
                    <a:pt x="23068" y="2787"/>
                  </a:lnTo>
                  <a:lnTo>
                    <a:pt x="22965" y="2477"/>
                  </a:lnTo>
                  <a:lnTo>
                    <a:pt x="22836" y="2167"/>
                  </a:lnTo>
                  <a:lnTo>
                    <a:pt x="22681" y="1884"/>
                  </a:lnTo>
                  <a:lnTo>
                    <a:pt x="22501" y="1600"/>
                  </a:lnTo>
                  <a:lnTo>
                    <a:pt x="22294" y="1342"/>
                  </a:lnTo>
                  <a:lnTo>
                    <a:pt x="22062" y="1110"/>
                  </a:lnTo>
                  <a:lnTo>
                    <a:pt x="21830" y="903"/>
                  </a:lnTo>
                  <a:lnTo>
                    <a:pt x="21572" y="697"/>
                  </a:lnTo>
                  <a:lnTo>
                    <a:pt x="21288" y="516"/>
                  </a:lnTo>
                  <a:lnTo>
                    <a:pt x="21004" y="387"/>
                  </a:lnTo>
                  <a:lnTo>
                    <a:pt x="20694" y="258"/>
                  </a:lnTo>
                  <a:lnTo>
                    <a:pt x="20385" y="155"/>
                  </a:lnTo>
                  <a:lnTo>
                    <a:pt x="20049" y="77"/>
                  </a:lnTo>
                  <a:lnTo>
                    <a:pt x="19714" y="26"/>
                  </a:lnTo>
                  <a:lnTo>
                    <a:pt x="193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81;p34"/>
            <p:cNvSpPr/>
            <p:nvPr/>
          </p:nvSpPr>
          <p:spPr>
            <a:xfrm>
              <a:off x="993875" y="152055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0" y="0"/>
                  </a:moveTo>
                  <a:lnTo>
                    <a:pt x="0" y="1549"/>
                  </a:lnTo>
                  <a:lnTo>
                    <a:pt x="1548" y="1549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82;p34"/>
            <p:cNvSpPr/>
            <p:nvPr/>
          </p:nvSpPr>
          <p:spPr>
            <a:xfrm>
              <a:off x="568100" y="567100"/>
              <a:ext cx="309675" cy="309675"/>
            </a:xfrm>
            <a:custGeom>
              <a:avLst/>
              <a:gdLst/>
              <a:ahLst/>
              <a:cxnLst/>
              <a:rect l="l" t="t" r="r" b="b"/>
              <a:pathLst>
                <a:path w="12387" h="12387" extrusionOk="0">
                  <a:moveTo>
                    <a:pt x="7742" y="1549"/>
                  </a:moveTo>
                  <a:lnTo>
                    <a:pt x="7742" y="4645"/>
                  </a:lnTo>
                  <a:lnTo>
                    <a:pt x="10838" y="4645"/>
                  </a:lnTo>
                  <a:lnTo>
                    <a:pt x="10838" y="7742"/>
                  </a:lnTo>
                  <a:lnTo>
                    <a:pt x="7742" y="7742"/>
                  </a:lnTo>
                  <a:lnTo>
                    <a:pt x="7742" y="10838"/>
                  </a:lnTo>
                  <a:lnTo>
                    <a:pt x="4645" y="10838"/>
                  </a:lnTo>
                  <a:lnTo>
                    <a:pt x="4645" y="7742"/>
                  </a:lnTo>
                  <a:lnTo>
                    <a:pt x="1549" y="7742"/>
                  </a:lnTo>
                  <a:lnTo>
                    <a:pt x="1549" y="4645"/>
                  </a:lnTo>
                  <a:lnTo>
                    <a:pt x="4645" y="4645"/>
                  </a:lnTo>
                  <a:lnTo>
                    <a:pt x="4645" y="1549"/>
                  </a:lnTo>
                  <a:close/>
                  <a:moveTo>
                    <a:pt x="3097" y="1"/>
                  </a:moveTo>
                  <a:lnTo>
                    <a:pt x="3097" y="3097"/>
                  </a:lnTo>
                  <a:lnTo>
                    <a:pt x="1" y="3097"/>
                  </a:lnTo>
                  <a:lnTo>
                    <a:pt x="1" y="9290"/>
                  </a:lnTo>
                  <a:lnTo>
                    <a:pt x="3097" y="9290"/>
                  </a:lnTo>
                  <a:lnTo>
                    <a:pt x="3097" y="12386"/>
                  </a:lnTo>
                  <a:lnTo>
                    <a:pt x="9290" y="12386"/>
                  </a:lnTo>
                  <a:lnTo>
                    <a:pt x="9290" y="9290"/>
                  </a:lnTo>
                  <a:lnTo>
                    <a:pt x="12386" y="9290"/>
                  </a:lnTo>
                  <a:lnTo>
                    <a:pt x="12386" y="3097"/>
                  </a:lnTo>
                  <a:lnTo>
                    <a:pt x="9290" y="3097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83;p34"/>
            <p:cNvSpPr/>
            <p:nvPr/>
          </p:nvSpPr>
          <p:spPr>
            <a:xfrm>
              <a:off x="432650" y="1108975"/>
              <a:ext cx="116125" cy="116150"/>
            </a:xfrm>
            <a:custGeom>
              <a:avLst/>
              <a:gdLst/>
              <a:ahLst/>
              <a:cxnLst/>
              <a:rect l="l" t="t" r="r" b="b"/>
              <a:pathLst>
                <a:path w="4645" h="4646" extrusionOk="0">
                  <a:moveTo>
                    <a:pt x="3096" y="1549"/>
                  </a:moveTo>
                  <a:lnTo>
                    <a:pt x="3096" y="3097"/>
                  </a:lnTo>
                  <a:lnTo>
                    <a:pt x="1548" y="3097"/>
                  </a:lnTo>
                  <a:lnTo>
                    <a:pt x="1548" y="1549"/>
                  </a:lnTo>
                  <a:close/>
                  <a:moveTo>
                    <a:pt x="0" y="1"/>
                  </a:moveTo>
                  <a:lnTo>
                    <a:pt x="0" y="4645"/>
                  </a:lnTo>
                  <a:lnTo>
                    <a:pt x="4645" y="4645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84;p34"/>
            <p:cNvSpPr/>
            <p:nvPr/>
          </p:nvSpPr>
          <p:spPr>
            <a:xfrm>
              <a:off x="626175" y="973500"/>
              <a:ext cx="387075" cy="38750"/>
            </a:xfrm>
            <a:custGeom>
              <a:avLst/>
              <a:gdLst/>
              <a:ahLst/>
              <a:cxnLst/>
              <a:rect l="l" t="t" r="r" b="b"/>
              <a:pathLst>
                <a:path w="15483" h="1550" extrusionOk="0">
                  <a:moveTo>
                    <a:pt x="0" y="1"/>
                  </a:moveTo>
                  <a:lnTo>
                    <a:pt x="0" y="1549"/>
                  </a:lnTo>
                  <a:lnTo>
                    <a:pt x="15482" y="1549"/>
                  </a:lnTo>
                  <a:lnTo>
                    <a:pt x="15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85;p34"/>
            <p:cNvSpPr/>
            <p:nvPr/>
          </p:nvSpPr>
          <p:spPr>
            <a:xfrm>
              <a:off x="432650" y="934800"/>
              <a:ext cx="116125" cy="116150"/>
            </a:xfrm>
            <a:custGeom>
              <a:avLst/>
              <a:gdLst/>
              <a:ahLst/>
              <a:cxnLst/>
              <a:rect l="l" t="t" r="r" b="b"/>
              <a:pathLst>
                <a:path w="4645" h="4646" extrusionOk="0">
                  <a:moveTo>
                    <a:pt x="3096" y="1549"/>
                  </a:moveTo>
                  <a:lnTo>
                    <a:pt x="3096" y="3097"/>
                  </a:lnTo>
                  <a:lnTo>
                    <a:pt x="1548" y="3097"/>
                  </a:lnTo>
                  <a:lnTo>
                    <a:pt x="1548" y="1549"/>
                  </a:lnTo>
                  <a:close/>
                  <a:moveTo>
                    <a:pt x="0" y="1"/>
                  </a:moveTo>
                  <a:lnTo>
                    <a:pt x="0" y="4645"/>
                  </a:lnTo>
                  <a:lnTo>
                    <a:pt x="4645" y="4645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86;p34"/>
            <p:cNvSpPr/>
            <p:nvPr/>
          </p:nvSpPr>
          <p:spPr>
            <a:xfrm>
              <a:off x="626175" y="1321850"/>
              <a:ext cx="270950" cy="38750"/>
            </a:xfrm>
            <a:custGeom>
              <a:avLst/>
              <a:gdLst/>
              <a:ahLst/>
              <a:cxnLst/>
              <a:rect l="l" t="t" r="r" b="b"/>
              <a:pathLst>
                <a:path w="10838" h="1550" extrusionOk="0">
                  <a:moveTo>
                    <a:pt x="0" y="1"/>
                  </a:moveTo>
                  <a:lnTo>
                    <a:pt x="0" y="1549"/>
                  </a:lnTo>
                  <a:lnTo>
                    <a:pt x="10838" y="1549"/>
                  </a:lnTo>
                  <a:lnTo>
                    <a:pt x="10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87;p34"/>
            <p:cNvSpPr/>
            <p:nvPr/>
          </p:nvSpPr>
          <p:spPr>
            <a:xfrm>
              <a:off x="626175" y="1147675"/>
              <a:ext cx="387075" cy="38750"/>
            </a:xfrm>
            <a:custGeom>
              <a:avLst/>
              <a:gdLst/>
              <a:ahLst/>
              <a:cxnLst/>
              <a:rect l="l" t="t" r="r" b="b"/>
              <a:pathLst>
                <a:path w="15483" h="1550" extrusionOk="0">
                  <a:moveTo>
                    <a:pt x="0" y="1"/>
                  </a:moveTo>
                  <a:lnTo>
                    <a:pt x="0" y="1549"/>
                  </a:lnTo>
                  <a:lnTo>
                    <a:pt x="15482" y="1549"/>
                  </a:lnTo>
                  <a:lnTo>
                    <a:pt x="15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88;p34"/>
            <p:cNvSpPr/>
            <p:nvPr/>
          </p:nvSpPr>
          <p:spPr>
            <a:xfrm>
              <a:off x="432650" y="1283150"/>
              <a:ext cx="116125" cy="116150"/>
            </a:xfrm>
            <a:custGeom>
              <a:avLst/>
              <a:gdLst/>
              <a:ahLst/>
              <a:cxnLst/>
              <a:rect l="l" t="t" r="r" b="b"/>
              <a:pathLst>
                <a:path w="4645" h="4646" extrusionOk="0">
                  <a:moveTo>
                    <a:pt x="3096" y="1549"/>
                  </a:moveTo>
                  <a:lnTo>
                    <a:pt x="3096" y="3097"/>
                  </a:lnTo>
                  <a:lnTo>
                    <a:pt x="1548" y="3097"/>
                  </a:lnTo>
                  <a:lnTo>
                    <a:pt x="1548" y="1549"/>
                  </a:lnTo>
                  <a:close/>
                  <a:moveTo>
                    <a:pt x="0" y="1"/>
                  </a:moveTo>
                  <a:lnTo>
                    <a:pt x="0" y="4645"/>
                  </a:lnTo>
                  <a:lnTo>
                    <a:pt x="4645" y="4645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89;p34"/>
            <p:cNvSpPr/>
            <p:nvPr/>
          </p:nvSpPr>
          <p:spPr>
            <a:xfrm>
              <a:off x="1013225" y="6000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0" y="1"/>
                  </a:moveTo>
                  <a:lnTo>
                    <a:pt x="0" y="1549"/>
                  </a:lnTo>
                  <a:lnTo>
                    <a:pt x="1548" y="1549"/>
                  </a:lnTo>
                  <a:lnTo>
                    <a:pt x="15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90;p34"/>
            <p:cNvSpPr/>
            <p:nvPr/>
          </p:nvSpPr>
          <p:spPr>
            <a:xfrm>
              <a:off x="1013225" y="5226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0" y="0"/>
                  </a:moveTo>
                  <a:lnTo>
                    <a:pt x="0" y="1549"/>
                  </a:lnTo>
                  <a:lnTo>
                    <a:pt x="1548" y="1549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5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052097"/>
              </p:ext>
            </p:extLst>
          </p:nvPr>
        </p:nvGraphicFramePr>
        <p:xfrm>
          <a:off x="683568" y="1059582"/>
          <a:ext cx="7632848" cy="361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85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310140"/>
            <a:ext cx="5382344" cy="5933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"/>
          <p:cNvSpPr txBox="1">
            <a:spLocks noGrp="1"/>
          </p:cNvSpPr>
          <p:nvPr>
            <p:ph type="title"/>
          </p:nvPr>
        </p:nvSpPr>
        <p:spPr>
          <a:xfrm>
            <a:off x="755576" y="195486"/>
            <a:ext cx="7704000" cy="68656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обслуживаемого детского населения </a:t>
            </a:r>
            <a:r>
              <a:rPr lang="ru-RU" altLang="ru-RU" sz="1800" b="1" dirty="0" smtClean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b="1" dirty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сравнении 12 месяцев </a:t>
            </a:r>
            <a:r>
              <a:rPr lang="ru-RU" altLang="ru-RU" sz="1800" b="1" dirty="0" smtClean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2022- 2023 </a:t>
            </a:r>
            <a:r>
              <a:rPr lang="ru-RU" altLang="ru-RU" sz="1800" b="1" dirty="0" err="1" smtClean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1800" b="1" dirty="0" smtClean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b="1" kern="1200" spc="50" dirty="0">
              <a:ln w="19050" cmpd="sng">
                <a:solidFill>
                  <a:srgbClr val="4E67C8">
                    <a:lumMod val="50000"/>
                  </a:srgbClr>
                </a:solidFill>
                <a:prstDash val="solid"/>
              </a:ln>
              <a:solidFill>
                <a:srgbClr val="0628BA"/>
              </a:solidFill>
              <a:effectLst>
                <a:glow rad="38100">
                  <a:srgbClr val="4E67C8">
                    <a:alpha val="4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93071"/>
              </p:ext>
            </p:extLst>
          </p:nvPr>
        </p:nvGraphicFramePr>
        <p:xfrm>
          <a:off x="1619671" y="973539"/>
          <a:ext cx="6984777" cy="378744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178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9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32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детей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61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6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лет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мес. 29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16075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6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года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771-4,7%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520-3,23%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6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года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999-6,0%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902-5,7%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6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лет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265-26,0%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1176-7,6%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6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Неорганизованные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004-18,3%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3194-19,9%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6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Организованные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3152-19,2%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3773-23,6%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67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Школьники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10 264-62,5%</a:t>
                      </a:r>
                      <a:r>
                        <a:rPr lang="ru-RU" sz="1200" b="1" baseline="0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8446-52,5</a:t>
                      </a:r>
                      <a:r>
                        <a:rPr lang="ru-RU" sz="1200" b="1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200" b="1" baseline="0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</a:t>
                      </a:r>
                      <a:endParaRPr lang="ru-RU" sz="1200" b="1" baseline="0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6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здоровья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9 265-56,4%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162-57,0%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6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5 396-32,9%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297-33,01%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6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1 597-9,7%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511-9,4%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06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68580" marR="68580" marT="8458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150-0,9%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148-0,89%</a:t>
                      </a:r>
                      <a:endParaRPr lang="ru-RU" sz="1200" b="1" dirty="0">
                        <a:solidFill>
                          <a:srgbClr val="0628B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6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628B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628BA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68580" marR="68580" marT="8458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12-0,01%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15-0,01</a:t>
                      </a:r>
                      <a:r>
                        <a:rPr lang="ru-RU" sz="1200" b="1" dirty="0">
                          <a:solidFill>
                            <a:srgbClr val="0628B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47054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Обеспеченность и работа с кадрами по состоянию на 2023 год</a:t>
            </a:r>
            <a:endParaRPr lang="ru-RU" altLang="ru-RU" sz="2000" b="1" kern="1200" spc="50" dirty="0">
              <a:ln w="19050" cmpd="sng">
                <a:solidFill>
                  <a:srgbClr val="4E67C8">
                    <a:lumMod val="50000"/>
                  </a:srgb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glow rad="38100">
                  <a:srgbClr val="4E67C8">
                    <a:alpha val="4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91634"/>
              </p:ext>
            </p:extLst>
          </p:nvPr>
        </p:nvGraphicFramePr>
        <p:xfrm>
          <a:off x="1619672" y="1203598"/>
          <a:ext cx="6984777" cy="28872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400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9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9401">
                  <a:extLst>
                    <a:ext uri="{9D8B030D-6E8A-4147-A177-3AD203B41FA5}">
                      <a16:colId xmlns:a16="http://schemas.microsoft.com/office/drawing/2014/main" xmlns="" val="3433504823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Показатель укомплектованности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9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штатных единиц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453,25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482,75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40570479"/>
                  </a:ext>
                </a:extLst>
              </a:tr>
              <a:tr h="36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 должностей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446,50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478,50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0587810"/>
                  </a:ext>
                </a:extLst>
              </a:tr>
              <a:tr h="36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98,51%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99,17%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17855651"/>
                  </a:ext>
                </a:extLst>
              </a:tr>
              <a:tr h="36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indent="9017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(%)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indent="9017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Средним медицинский персонал (%)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Младший медицинский персонал (%)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79,50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Прочий персонал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75068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"/>
          <p:cNvSpPr txBox="1">
            <a:spLocks noGrp="1"/>
          </p:cNvSpPr>
          <p:nvPr>
            <p:ph type="title"/>
          </p:nvPr>
        </p:nvSpPr>
        <p:spPr>
          <a:xfrm>
            <a:off x="1031878" y="301009"/>
            <a:ext cx="7704000" cy="68656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Категорийность и работа с кадрами </a:t>
            </a:r>
            <a:br>
              <a:rPr lang="kk-KZ" alt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состоянию на 31.12.2023 год</a:t>
            </a:r>
            <a:endParaRPr lang="ru-RU" altLang="ru-RU" sz="2000" b="1" kern="1200" spc="50" dirty="0">
              <a:ln w="19050" cmpd="sng">
                <a:solidFill>
                  <a:srgbClr val="4E67C8">
                    <a:lumMod val="50000"/>
                  </a:srgbClr>
                </a:solidFill>
                <a:prstDash val="solid"/>
              </a:ln>
              <a:solidFill>
                <a:srgbClr val="006666"/>
              </a:solidFill>
              <a:effectLst>
                <a:glow rad="38100">
                  <a:srgbClr val="4E67C8">
                    <a:alpha val="4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84300"/>
              </p:ext>
            </p:extLst>
          </p:nvPr>
        </p:nvGraphicFramePr>
        <p:xfrm>
          <a:off x="1091300" y="987574"/>
          <a:ext cx="7585156" cy="3780240"/>
        </p:xfrm>
        <a:graphic>
          <a:graphicData uri="http://schemas.openxmlformats.org/drawingml/2006/table">
            <a:tbl>
              <a:tblPr>
                <a:tableStyleId>{C5CB5607-2B90-428A-9A0B-D15D69923AA7}</a:tableStyleId>
              </a:tblPr>
              <a:tblGrid>
                <a:gridCol w="1285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должностей</a:t>
                      </a:r>
                      <a:endParaRPr lang="ru-RU" sz="1600" b="1" dirty="0"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endParaRPr lang="ru-RU" sz="1600" b="1" dirty="0" smtClean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</a:t>
                      </a:r>
                      <a:r>
                        <a:rPr lang="ru-RU" sz="1600" b="1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endParaRPr lang="ru-RU" sz="1600" b="1" dirty="0"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из них, физических лиц</a:t>
                      </a:r>
                      <a:endParaRPr lang="ru-RU" sz="1600" b="1" dirty="0"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8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Отличник здравоохранения</a:t>
                      </a:r>
                      <a:endParaRPr lang="ru-RU" sz="1600" b="1" dirty="0"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 </a:t>
                      </a:r>
                      <a:endParaRPr lang="ru-RU" sz="1600" b="1" dirty="0" smtClean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600" b="1" dirty="0"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</a:t>
                      </a:r>
                      <a:endParaRPr lang="ru-RU" sz="1600" b="1" dirty="0" smtClean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600" b="1" dirty="0"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</a:t>
                      </a:r>
                      <a:endParaRPr lang="ru-RU" sz="1600" b="1" dirty="0" smtClean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600" b="1" dirty="0"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Категорийность</a:t>
                      </a:r>
                      <a:endParaRPr lang="ru-RU" sz="1600" b="1" dirty="0"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на </a:t>
                      </a:r>
                      <a:r>
                        <a:rPr lang="ru-RU" sz="1600" b="1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32%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198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36%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77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ММП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402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66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133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2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Предназначение быть мамой [Ольга Валерьевна Валяева] (fb2) читать онлайн |  КулЛиб электронная библиотека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9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88" y="3418231"/>
            <a:ext cx="1457642" cy="1450293"/>
          </a:xfrm>
          <a:prstGeom prst="rect">
            <a:avLst/>
          </a:prstGeom>
          <a:noFill/>
          <a:ln>
            <a:noFill/>
          </a:ln>
          <a:effectLst>
            <a:outerShdw blurRad="1257300" dist="266700" dir="20040000" algn="ctr" rotWithShape="0">
              <a:srgbClr val="000000">
                <a:alpha val="43137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7" name="Google Shape;527;p32"/>
          <p:cNvSpPr/>
          <p:nvPr/>
        </p:nvSpPr>
        <p:spPr>
          <a:xfrm>
            <a:off x="500657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20" y="723"/>
                </a:lnTo>
                <a:lnTo>
                  <a:pt x="2116" y="1290"/>
                </a:lnTo>
                <a:lnTo>
                  <a:pt x="2065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42" y="2374"/>
                </a:lnTo>
                <a:lnTo>
                  <a:pt x="1136" y="2452"/>
                </a:lnTo>
                <a:lnTo>
                  <a:pt x="904" y="2503"/>
                </a:lnTo>
                <a:lnTo>
                  <a:pt x="646" y="2555"/>
                </a:lnTo>
                <a:lnTo>
                  <a:pt x="1" y="2658"/>
                </a:lnTo>
                <a:lnTo>
                  <a:pt x="646" y="2761"/>
                </a:lnTo>
                <a:lnTo>
                  <a:pt x="904" y="2839"/>
                </a:lnTo>
                <a:lnTo>
                  <a:pt x="1136" y="2890"/>
                </a:lnTo>
                <a:lnTo>
                  <a:pt x="1342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65" y="3819"/>
                </a:lnTo>
                <a:lnTo>
                  <a:pt x="2116" y="4051"/>
                </a:lnTo>
                <a:lnTo>
                  <a:pt x="2220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510" y="2890"/>
                </a:lnTo>
                <a:lnTo>
                  <a:pt x="3716" y="2839"/>
                </a:lnTo>
                <a:lnTo>
                  <a:pt x="4000" y="2761"/>
                </a:lnTo>
                <a:lnTo>
                  <a:pt x="4619" y="2658"/>
                </a:lnTo>
                <a:lnTo>
                  <a:pt x="4000" y="2555"/>
                </a:lnTo>
                <a:lnTo>
                  <a:pt x="3716" y="2503"/>
                </a:lnTo>
                <a:lnTo>
                  <a:pt x="3510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8162888" y="4359968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2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1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8"/>
                </a:lnTo>
                <a:lnTo>
                  <a:pt x="1136" y="2890"/>
                </a:lnTo>
                <a:lnTo>
                  <a:pt x="1316" y="2967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1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7"/>
                </a:lnTo>
                <a:lnTo>
                  <a:pt x="3484" y="2890"/>
                </a:lnTo>
                <a:lnTo>
                  <a:pt x="3716" y="2838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1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2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2"/>
          <p:cNvSpPr/>
          <p:nvPr/>
        </p:nvSpPr>
        <p:spPr>
          <a:xfrm rot="10800000" flipH="1">
            <a:off x="206554" y="4718318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32"/>
          <p:cNvGrpSpPr/>
          <p:nvPr/>
        </p:nvGrpSpPr>
        <p:grpSpPr>
          <a:xfrm flipH="1"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36" name="Google Shape;536;p32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32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1907704" y="2621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ПО ДЕМОГРАФИИ 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(из расчета на 1000 человек)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3435243" y="1582042"/>
            <a:ext cx="21435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смертности</a:t>
            </a:r>
            <a:endParaRPr lang="ru-RU" sz="1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387929621"/>
              </p:ext>
            </p:extLst>
          </p:nvPr>
        </p:nvGraphicFramePr>
        <p:xfrm>
          <a:off x="3282875" y="1924382"/>
          <a:ext cx="2448272" cy="213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720614" y="843558"/>
            <a:ext cx="22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16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Уровень рождаемости</a:t>
            </a:r>
            <a:endParaRPr lang="ru-RU" sz="1600" b="1" i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110586648"/>
              </p:ext>
            </p:extLst>
          </p:nvPr>
        </p:nvGraphicFramePr>
        <p:xfrm>
          <a:off x="706546" y="1147310"/>
          <a:ext cx="2295462" cy="227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6375908" y="2406752"/>
            <a:ext cx="21340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1600" b="1" i="1" u="sng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Естественный рост </a:t>
            </a:r>
          </a:p>
          <a:p>
            <a:pPr algn="ctr"/>
            <a:r>
              <a:rPr lang="kk-KZ" sz="1600" b="1" i="1" u="sng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endParaRPr lang="ru-RU" sz="1600" b="1" i="1" u="sng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740959710"/>
              </p:ext>
            </p:extLst>
          </p:nvPr>
        </p:nvGraphicFramePr>
        <p:xfrm>
          <a:off x="5645174" y="2688203"/>
          <a:ext cx="3031282" cy="209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30" name="Picture 6" descr="иллюстрация японской семьи - многодетная семья stock illustrations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72" y="516165"/>
            <a:ext cx="2183019" cy="1872687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rgbClr val="000000">
                <a:alpha val="43137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530;p32"/>
          <p:cNvSpPr/>
          <p:nvPr/>
        </p:nvSpPr>
        <p:spPr>
          <a:xfrm rot="10800000" flipV="1">
            <a:off x="8676897" y="122155"/>
            <a:ext cx="274055" cy="318737"/>
          </a:xfrm>
          <a:custGeom>
            <a:avLst/>
            <a:gdLst/>
            <a:ahLst/>
            <a:cxnLst/>
            <a:rect l="l" t="t" r="r" b="b"/>
            <a:pathLst>
              <a:path w="4594" h="5343" extrusionOk="0">
                <a:moveTo>
                  <a:pt x="2297" y="1"/>
                </a:moveTo>
                <a:lnTo>
                  <a:pt x="2219" y="723"/>
                </a:lnTo>
                <a:lnTo>
                  <a:pt x="2116" y="1317"/>
                </a:lnTo>
                <a:lnTo>
                  <a:pt x="2039" y="1549"/>
                </a:lnTo>
                <a:lnTo>
                  <a:pt x="1961" y="1730"/>
                </a:lnTo>
                <a:lnTo>
                  <a:pt x="1884" y="1910"/>
                </a:lnTo>
                <a:lnTo>
                  <a:pt x="1755" y="2065"/>
                </a:lnTo>
                <a:lnTo>
                  <a:pt x="1626" y="2194"/>
                </a:lnTo>
                <a:lnTo>
                  <a:pt x="1497" y="2297"/>
                </a:lnTo>
                <a:lnTo>
                  <a:pt x="1316" y="2375"/>
                </a:lnTo>
                <a:lnTo>
                  <a:pt x="1110" y="2452"/>
                </a:lnTo>
                <a:lnTo>
                  <a:pt x="878" y="2530"/>
                </a:lnTo>
                <a:lnTo>
                  <a:pt x="620" y="2581"/>
                </a:lnTo>
                <a:lnTo>
                  <a:pt x="0" y="2685"/>
                </a:lnTo>
                <a:lnTo>
                  <a:pt x="620" y="2788"/>
                </a:lnTo>
                <a:lnTo>
                  <a:pt x="878" y="2839"/>
                </a:lnTo>
                <a:lnTo>
                  <a:pt x="1110" y="2917"/>
                </a:lnTo>
                <a:lnTo>
                  <a:pt x="1316" y="2968"/>
                </a:lnTo>
                <a:lnTo>
                  <a:pt x="1497" y="3072"/>
                </a:lnTo>
                <a:lnTo>
                  <a:pt x="1626" y="3175"/>
                </a:lnTo>
                <a:lnTo>
                  <a:pt x="1755" y="3304"/>
                </a:lnTo>
                <a:lnTo>
                  <a:pt x="1884" y="3459"/>
                </a:lnTo>
                <a:lnTo>
                  <a:pt x="1961" y="3613"/>
                </a:lnTo>
                <a:lnTo>
                  <a:pt x="2039" y="3820"/>
                </a:lnTo>
                <a:lnTo>
                  <a:pt x="2116" y="4052"/>
                </a:lnTo>
                <a:lnTo>
                  <a:pt x="2219" y="4620"/>
                </a:lnTo>
                <a:lnTo>
                  <a:pt x="2297" y="5342"/>
                </a:lnTo>
                <a:lnTo>
                  <a:pt x="2374" y="4620"/>
                </a:lnTo>
                <a:lnTo>
                  <a:pt x="2503" y="4052"/>
                </a:lnTo>
                <a:lnTo>
                  <a:pt x="2555" y="3820"/>
                </a:lnTo>
                <a:lnTo>
                  <a:pt x="2632" y="3613"/>
                </a:lnTo>
                <a:lnTo>
                  <a:pt x="2735" y="3459"/>
                </a:lnTo>
                <a:lnTo>
                  <a:pt x="2839" y="3304"/>
                </a:lnTo>
                <a:lnTo>
                  <a:pt x="2968" y="3175"/>
                </a:lnTo>
                <a:lnTo>
                  <a:pt x="3097" y="3072"/>
                </a:lnTo>
                <a:lnTo>
                  <a:pt x="3277" y="2968"/>
                </a:lnTo>
                <a:lnTo>
                  <a:pt x="3484" y="2917"/>
                </a:lnTo>
                <a:lnTo>
                  <a:pt x="3716" y="2839"/>
                </a:lnTo>
                <a:lnTo>
                  <a:pt x="3974" y="2788"/>
                </a:lnTo>
                <a:lnTo>
                  <a:pt x="4593" y="2685"/>
                </a:lnTo>
                <a:lnTo>
                  <a:pt x="3974" y="2581"/>
                </a:lnTo>
                <a:lnTo>
                  <a:pt x="3716" y="2530"/>
                </a:lnTo>
                <a:lnTo>
                  <a:pt x="3484" y="2452"/>
                </a:lnTo>
                <a:lnTo>
                  <a:pt x="3277" y="2375"/>
                </a:lnTo>
                <a:lnTo>
                  <a:pt x="3097" y="2297"/>
                </a:lnTo>
                <a:lnTo>
                  <a:pt x="2968" y="2194"/>
                </a:lnTo>
                <a:lnTo>
                  <a:pt x="2839" y="2065"/>
                </a:lnTo>
                <a:lnTo>
                  <a:pt x="2735" y="1910"/>
                </a:lnTo>
                <a:lnTo>
                  <a:pt x="2632" y="1730"/>
                </a:lnTo>
                <a:lnTo>
                  <a:pt x="2555" y="1549"/>
                </a:lnTo>
                <a:lnTo>
                  <a:pt x="2503" y="1317"/>
                </a:lnTo>
                <a:lnTo>
                  <a:pt x="2374" y="723"/>
                </a:lnTo>
                <a:lnTo>
                  <a:pt x="2297" y="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534;p32"/>
          <p:cNvSpPr/>
          <p:nvPr/>
        </p:nvSpPr>
        <p:spPr>
          <a:xfrm rot="10800000" flipV="1">
            <a:off x="8867206" y="-1402668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3"/>
          <p:cNvSpPr/>
          <p:nvPr/>
        </p:nvSpPr>
        <p:spPr>
          <a:xfrm>
            <a:off x="8162888" y="228035"/>
            <a:ext cx="480503" cy="555608"/>
          </a:xfrm>
          <a:custGeom>
            <a:avLst/>
            <a:gdLst/>
            <a:ahLst/>
            <a:cxnLst/>
            <a:rect l="l" t="t" r="r" b="b"/>
            <a:pathLst>
              <a:path w="4620" h="5342" extrusionOk="0">
                <a:moveTo>
                  <a:pt x="2323" y="0"/>
                </a:moveTo>
                <a:lnTo>
                  <a:pt x="2219" y="723"/>
                </a:lnTo>
                <a:lnTo>
                  <a:pt x="2116" y="1290"/>
                </a:lnTo>
                <a:lnTo>
                  <a:pt x="2039" y="1523"/>
                </a:lnTo>
                <a:lnTo>
                  <a:pt x="1987" y="1729"/>
                </a:lnTo>
                <a:lnTo>
                  <a:pt x="1884" y="1910"/>
                </a:lnTo>
                <a:lnTo>
                  <a:pt x="1781" y="2039"/>
                </a:lnTo>
                <a:lnTo>
                  <a:pt x="1652" y="2168"/>
                </a:lnTo>
                <a:lnTo>
                  <a:pt x="1497" y="2271"/>
                </a:lnTo>
                <a:lnTo>
                  <a:pt x="1316" y="2374"/>
                </a:lnTo>
                <a:lnTo>
                  <a:pt x="1136" y="2452"/>
                </a:lnTo>
                <a:lnTo>
                  <a:pt x="903" y="2503"/>
                </a:lnTo>
                <a:lnTo>
                  <a:pt x="645" y="2555"/>
                </a:lnTo>
                <a:lnTo>
                  <a:pt x="0" y="2658"/>
                </a:lnTo>
                <a:lnTo>
                  <a:pt x="645" y="2761"/>
                </a:lnTo>
                <a:lnTo>
                  <a:pt x="903" y="2839"/>
                </a:lnTo>
                <a:lnTo>
                  <a:pt x="1136" y="2890"/>
                </a:lnTo>
                <a:lnTo>
                  <a:pt x="1316" y="2968"/>
                </a:lnTo>
                <a:lnTo>
                  <a:pt x="1497" y="3045"/>
                </a:lnTo>
                <a:lnTo>
                  <a:pt x="1652" y="3174"/>
                </a:lnTo>
                <a:lnTo>
                  <a:pt x="1781" y="3277"/>
                </a:lnTo>
                <a:lnTo>
                  <a:pt x="1884" y="3432"/>
                </a:lnTo>
                <a:lnTo>
                  <a:pt x="1987" y="3613"/>
                </a:lnTo>
                <a:lnTo>
                  <a:pt x="2039" y="3819"/>
                </a:lnTo>
                <a:lnTo>
                  <a:pt x="2116" y="4051"/>
                </a:lnTo>
                <a:lnTo>
                  <a:pt x="2219" y="4619"/>
                </a:lnTo>
                <a:lnTo>
                  <a:pt x="2323" y="5342"/>
                </a:lnTo>
                <a:lnTo>
                  <a:pt x="2400" y="4619"/>
                </a:lnTo>
                <a:lnTo>
                  <a:pt x="2503" y="4051"/>
                </a:lnTo>
                <a:lnTo>
                  <a:pt x="2581" y="3819"/>
                </a:lnTo>
                <a:lnTo>
                  <a:pt x="2658" y="3613"/>
                </a:lnTo>
                <a:lnTo>
                  <a:pt x="2736" y="3432"/>
                </a:lnTo>
                <a:lnTo>
                  <a:pt x="2839" y="3277"/>
                </a:lnTo>
                <a:lnTo>
                  <a:pt x="2968" y="3174"/>
                </a:lnTo>
                <a:lnTo>
                  <a:pt x="3123" y="3045"/>
                </a:lnTo>
                <a:lnTo>
                  <a:pt x="3303" y="2968"/>
                </a:lnTo>
                <a:lnTo>
                  <a:pt x="3484" y="2890"/>
                </a:lnTo>
                <a:lnTo>
                  <a:pt x="3716" y="2839"/>
                </a:lnTo>
                <a:lnTo>
                  <a:pt x="3974" y="2761"/>
                </a:lnTo>
                <a:lnTo>
                  <a:pt x="4619" y="2658"/>
                </a:lnTo>
                <a:lnTo>
                  <a:pt x="3974" y="2555"/>
                </a:lnTo>
                <a:lnTo>
                  <a:pt x="3716" y="2503"/>
                </a:lnTo>
                <a:lnTo>
                  <a:pt x="3484" y="2452"/>
                </a:lnTo>
                <a:lnTo>
                  <a:pt x="3303" y="2374"/>
                </a:lnTo>
                <a:lnTo>
                  <a:pt x="3123" y="2271"/>
                </a:lnTo>
                <a:lnTo>
                  <a:pt x="2968" y="2168"/>
                </a:lnTo>
                <a:lnTo>
                  <a:pt x="2839" y="2039"/>
                </a:lnTo>
                <a:lnTo>
                  <a:pt x="2736" y="1910"/>
                </a:lnTo>
                <a:lnTo>
                  <a:pt x="2658" y="1729"/>
                </a:lnTo>
                <a:lnTo>
                  <a:pt x="2581" y="1523"/>
                </a:lnTo>
                <a:lnTo>
                  <a:pt x="2503" y="1290"/>
                </a:lnTo>
                <a:lnTo>
                  <a:pt x="2400" y="723"/>
                </a:lnTo>
                <a:lnTo>
                  <a:pt x="232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66CC"/>
              </a:solidFill>
            </a:endParaRPr>
          </a:p>
        </p:txBody>
      </p:sp>
      <p:grpSp>
        <p:nvGrpSpPr>
          <p:cNvPr id="553" name="Google Shape;553;p33"/>
          <p:cNvGrpSpPr/>
          <p:nvPr/>
        </p:nvGrpSpPr>
        <p:grpSpPr>
          <a:xfrm>
            <a:off x="1446638" y="262138"/>
            <a:ext cx="6250725" cy="4619225"/>
            <a:chOff x="1446638" y="262138"/>
            <a:chExt cx="6250725" cy="4619225"/>
          </a:xfrm>
        </p:grpSpPr>
        <p:cxnSp>
          <p:nvCxnSpPr>
            <p:cNvPr id="554" name="Google Shape;554;p33"/>
            <p:cNvCxnSpPr/>
            <p:nvPr/>
          </p:nvCxnSpPr>
          <p:spPr>
            <a:xfrm>
              <a:off x="1446638" y="262138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3"/>
            <p:cNvCxnSpPr/>
            <p:nvPr/>
          </p:nvCxnSpPr>
          <p:spPr>
            <a:xfrm>
              <a:off x="2905163" y="4881363"/>
              <a:ext cx="47922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924774230"/>
              </p:ext>
            </p:extLst>
          </p:nvPr>
        </p:nvGraphicFramePr>
        <p:xfrm>
          <a:off x="198275" y="765225"/>
          <a:ext cx="8720091" cy="378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Google Shape;509;p31"/>
          <p:cNvSpPr txBox="1">
            <a:spLocks noGrp="1"/>
          </p:cNvSpPr>
          <p:nvPr>
            <p:ph type="title"/>
          </p:nvPr>
        </p:nvSpPr>
        <p:spPr>
          <a:xfrm>
            <a:off x="699139" y="194688"/>
            <a:ext cx="7704000" cy="47054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смертности в сравнении 12 месяцев </a:t>
            </a:r>
            <a:r>
              <a:rPr lang="ru-RU" alt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Google Shape;509;p31"/>
          <p:cNvSpPr txBox="1">
            <a:spLocks/>
          </p:cNvSpPr>
          <p:nvPr/>
        </p:nvSpPr>
        <p:spPr>
          <a:xfrm>
            <a:off x="5148064" y="1419622"/>
            <a:ext cx="3816424" cy="115212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90488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3500"/>
              <a:buFontTx/>
              <a:buNone/>
              <a:tabLst/>
              <a:defRPr/>
            </a:pPr>
            <a:r>
              <a:rPr kumimoji="0" lang="ru-RU" alt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2023г. - Из 195 умерших – 29 (14,8%) </a:t>
            </a:r>
          </a:p>
          <a:p>
            <a:pPr marL="0" marR="0" lvl="0" indent="90488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3500"/>
              <a:buFontTx/>
              <a:buNone/>
              <a:tabLst/>
              <a:defRPr/>
            </a:pPr>
            <a:r>
              <a:rPr kumimoji="0" lang="ru-RU" alt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трудоспособный возраст</a:t>
            </a:r>
          </a:p>
          <a:p>
            <a:pPr marL="0" marR="0" lvl="0" indent="90488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3500"/>
              <a:buFontTx/>
              <a:buNone/>
              <a:tabLst/>
              <a:defRPr/>
            </a:pPr>
            <a:r>
              <a:rPr lang="ru-RU" altLang="ru-RU" sz="1600" kern="1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2022г. – Из 283 умерших (13,7%) </a:t>
            </a:r>
          </a:p>
          <a:p>
            <a:pPr marL="0" marR="0" lvl="0" indent="90488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3500"/>
              <a:buFontTx/>
              <a:buNone/>
              <a:tabLst/>
              <a:defRPr/>
            </a:pPr>
            <a:r>
              <a:rPr lang="ru-RU" altLang="ru-RU" sz="1600" kern="1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трудоспособный возраст</a:t>
            </a:r>
            <a:endParaRPr kumimoji="0" lang="ru-RU" altLang="ru-RU" sz="16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Google Shape;509;p31"/>
          <p:cNvSpPr txBox="1">
            <a:spLocks/>
          </p:cNvSpPr>
          <p:nvPr/>
        </p:nvSpPr>
        <p:spPr>
          <a:xfrm>
            <a:off x="1043608" y="4443958"/>
            <a:ext cx="7704000" cy="47054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90488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3500"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Количество умерших на дому составляет - 113 случаев</a:t>
            </a:r>
            <a:r>
              <a:rPr kumimoji="0" lang="ru-RU" alt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(57%) </a:t>
            </a:r>
            <a:r>
              <a:rPr kumimoji="0" lang="ru-RU" altLang="ru-RU" sz="16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(старше 65 лет</a:t>
            </a:r>
            <a:r>
              <a:rPr kumimoji="0" lang="ru-RU" alt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Натуральные материалы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2123</TotalTime>
  <Words>2180</Words>
  <Application>Microsoft Office PowerPoint</Application>
  <PresentationFormat>Экран (16:9)</PresentationFormat>
  <Paragraphs>684</Paragraphs>
  <Slides>40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Легкий дым</vt:lpstr>
      <vt:lpstr>Презентация PowerPoint</vt:lpstr>
      <vt:lpstr>ХАРАКТЕРИСТИКА ПРЕДПРИЯТИЯ</vt:lpstr>
      <vt:lpstr>СТРУКТУРА НАСЕЛЕНИЯ</vt:lpstr>
      <vt:lpstr>Основные показатели деятельности</vt:lpstr>
      <vt:lpstr>Количество обслуживаемого детского населения  в сравнении 12 месяцев 2022- 2023 г.г.</vt:lpstr>
      <vt:lpstr>Обеспеченность и работа с кадрами по состоянию на 2023 год</vt:lpstr>
      <vt:lpstr>Категорийность и работа с кадрами  по состоянию на 31.12.2023 год</vt:lpstr>
      <vt:lpstr>Презентация PowerPoint</vt:lpstr>
      <vt:lpstr>Анализ смертности в сравнении 12 месяцев 2022 – 2023 г.г.</vt:lpstr>
      <vt:lpstr>ЖЕНСКАЯ КОНСУЛЬТАЦИЯ</vt:lpstr>
      <vt:lpstr>Показатели «Беременность и роды»  по итогам 2022-2023 г.г.  </vt:lpstr>
      <vt:lpstr>Перинатальная смертность  по итогам 2022 - 2023 г.г. </vt:lpstr>
      <vt:lpstr>ТУБЕРКУЛЁЗ по состоянию 12 месяцев 2022 - 2023 год</vt:lpstr>
      <vt:lpstr>Презентация PowerPoint</vt:lpstr>
      <vt:lpstr>2023г.         По онкологии из 11 запущенных (4 стадии) случаев:  - 1 случай перевод с ГП №16; - 4 случая  - пациенты прибыли из области, не взятыми на Д-учет в ЭРОБ; - 1 случай перевод из г. Астана; - 2 случая - позднее обращение пациентов (были неоднократно приглашены на осмотр, но на осмотры не являлись).         Из 11 запущенных случаев – 4 визуальной локализации (3-4 стадии) – 7,1%: - 3 случая – Рак молочной железы (2 случая позднее обращение пациентов, 1 случай переезд из области) -  1 случай Рак предстательной железы (перевод с ГП №16 без взятия на Д-учет)         2022г.        Из 14 запущенных случаев (4 стадии) – 5 случаев визуальной локализации, что составляет – 7,2%. Отмечается незначительное снижение случаев визуальной локализации по сравнению с 2022 годом.</vt:lpstr>
      <vt:lpstr>ИНВАЛИДНОСТЬ </vt:lpstr>
      <vt:lpstr>Структура детской инвалидности</vt:lpstr>
      <vt:lpstr>Реабилитация (3 этап)</vt:lpstr>
      <vt:lpstr>Презентация PowerPoint</vt:lpstr>
      <vt:lpstr>Презентация PowerPoint</vt:lpstr>
      <vt:lpstr>Программа управления заболеваниями (ПУЗ)</vt:lpstr>
      <vt:lpstr>Презентация PowerPoint</vt:lpstr>
      <vt:lpstr>Презентация PowerPoint</vt:lpstr>
      <vt:lpstr>Презентация PowerPoint</vt:lpstr>
      <vt:lpstr>Достижение индикаторов KPI</vt:lpstr>
      <vt:lpstr>Достижение индикаторов KPI (продолжение)</vt:lpstr>
      <vt:lpstr>Достижение индикаторов KPI (продолжение)</vt:lpstr>
      <vt:lpstr>Обращения физических и юридических лиц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КГП на ПХВ  «Городская поликлиника №1» Управления общественного здравоохранения г.Алматы</dc:title>
  <dc:creator>Stat</dc:creator>
  <cp:lastModifiedBy>user</cp:lastModifiedBy>
  <cp:revision>293</cp:revision>
  <cp:lastPrinted>2024-01-09T05:37:44Z</cp:lastPrinted>
  <dcterms:modified xsi:type="dcterms:W3CDTF">2024-02-06T11:04:39Z</dcterms:modified>
</cp:coreProperties>
</file>