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0" r:id="rId6"/>
    <p:sldId id="271" r:id="rId7"/>
    <p:sldId id="259" r:id="rId8"/>
    <p:sldId id="260" r:id="rId9"/>
    <p:sldId id="261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52F26-5548-4FF6-B6B4-B9180AE41A8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66DB1-EE31-41D3-ACA6-922C2D925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9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F219-3700-403D-A86E-33CCEE8EB1B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5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29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14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9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2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2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3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03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5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1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4F7C-0DE1-411A-8274-3FEBA45CD6B5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51EC2-29DC-40B4-BBA0-0ABE44312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3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0519" y="1869989"/>
            <a:ext cx="87815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ОБЯЗАТЕЛЬНОЕ СОЦИАЛЬНОЕ МЕДИЦИНСКОЕ СТРАХОВАНИЕ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В КАЗАХСТАНЕ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31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C28C60-A4E0-4F84-898E-18D92E1CB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599" y="426696"/>
            <a:ext cx="9919093" cy="1280890"/>
          </a:xfrm>
        </p:spPr>
        <p:txBody>
          <a:bodyPr>
            <a:normAutofit fontScale="90000"/>
          </a:bodyPr>
          <a:lstStyle/>
          <a:p>
            <a:pPr algn="r"/>
            <a:r>
              <a:rPr lang="kk-KZ" sz="1800" b="1" dirty="0" smtClean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>ВОЗВРАТ СУММЫ ИЗЛИШНЕ (ОШИБОЧНЫХ) ОТЧИСЛЕНИЙ </a:t>
            </a:r>
            <a:br>
              <a:rPr lang="kk-KZ" sz="1800" b="1" dirty="0" smtClean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kk-KZ" sz="1800" b="1" dirty="0" smtClean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>И (ИЛИ) ВЗНОСОВ И (ИЛИ) ПЕНИ</a:t>
            </a:r>
            <a:r>
              <a:rPr lang="kk-KZ" sz="2000" b="1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kk-KZ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>(</a:t>
            </a:r>
            <a:r>
              <a:rPr lang="ru-RU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>Приказ Министра здравоохранения Республики Казахстан от 30 июня 2017 года № 478 Об утверждении Правил и сроков исчисления (удержания) и перечисления отчислений и (или) взносов и Правил взыскания задолженности по отчислениям и (или) взносам</a:t>
            </a:r>
            <a:r>
              <a:rPr lang="kk-KZ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>)</a:t>
            </a:r>
            <a:br>
              <a:rPr lang="kk-KZ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kk-KZ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kk-KZ" sz="1100" dirty="0">
                <a:solidFill>
                  <a:srgbClr val="002060"/>
                </a:solidFill>
                <a:latin typeface="FS Joey Pro"/>
                <a:cs typeface="Times New Roman" panose="02020603050405020304" pitchFamily="18" charset="0"/>
              </a:rPr>
            </a:br>
            <a:endParaRPr lang="ru-RU" sz="1100" dirty="0">
              <a:solidFill>
                <a:srgbClr val="002060"/>
              </a:solidFill>
              <a:latin typeface="FS Joey Pro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FBD4442-3559-4041-BD12-14D07D394F73}"/>
              </a:ext>
            </a:extLst>
          </p:cNvPr>
          <p:cNvSpPr/>
          <p:nvPr/>
        </p:nvSpPr>
        <p:spPr>
          <a:xfrm>
            <a:off x="645763" y="3997710"/>
            <a:ext cx="22486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Заявление на возврат подается через филиалов Государственной корпорации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CCD2B744-F31B-4949-A8DB-E1D82FF92385}"/>
              </a:ext>
            </a:extLst>
          </p:cNvPr>
          <p:cNvCxnSpPr/>
          <p:nvPr/>
        </p:nvCxnSpPr>
        <p:spPr>
          <a:xfrm>
            <a:off x="1845577" y="3231341"/>
            <a:ext cx="80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4AEBEF0F-8C0E-46C9-87DA-AD6BA2E604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231" y="2558642"/>
            <a:ext cx="1031844" cy="1026990"/>
          </a:xfrm>
          <a:prstGeom prst="rect">
            <a:avLst/>
          </a:prstGeom>
          <a:effectLst/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F33BC6AA-66B0-44B8-8231-C92DD655013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8378" y="2558643"/>
            <a:ext cx="1079500" cy="109446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1E50F6BF-2F4C-4F1D-A3D0-D7BBEE32EF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43" y="2625754"/>
            <a:ext cx="1059292" cy="980218"/>
          </a:xfrm>
          <a:prstGeom prst="rect">
            <a:avLst/>
          </a:prstGeom>
        </p:spPr>
      </p:pic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55A70E7C-93CE-4EF2-AA54-FDFF5E29E620}"/>
              </a:ext>
            </a:extLst>
          </p:cNvPr>
          <p:cNvCxnSpPr>
            <a:cxnSpLocks/>
          </p:cNvCxnSpPr>
          <p:nvPr/>
        </p:nvCxnSpPr>
        <p:spPr>
          <a:xfrm>
            <a:off x="3815417" y="3223303"/>
            <a:ext cx="765065" cy="9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227888E-55A3-4162-A745-95474F46C811}"/>
              </a:ext>
            </a:extLst>
          </p:cNvPr>
          <p:cNvSpPr/>
          <p:nvPr/>
        </p:nvSpPr>
        <p:spPr>
          <a:xfrm>
            <a:off x="3745110" y="3997710"/>
            <a:ext cx="27479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Возврат производит НАО «ФСМС» (возврат или мотивированный отказ</a:t>
            </a:r>
            <a:r>
              <a:rPr lang="ru-RU" sz="16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sz="1600" b="1" dirty="0" smtClean="0">
              <a:solidFill>
                <a:srgbClr val="627F1F"/>
              </a:solidFill>
              <a:latin typeface="FS Joey Pro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Срок рассмотрения заявлений Фондом - </a:t>
            </a:r>
            <a:r>
              <a:rPr lang="ru-RU" sz="16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7 рабочих дней </a:t>
            </a:r>
          </a:p>
          <a:p>
            <a:endParaRPr lang="ru-RU" sz="1600" b="1" dirty="0">
              <a:solidFill>
                <a:srgbClr val="627F1F"/>
              </a:solidFill>
              <a:latin typeface="FS Joey Pro"/>
              <a:cs typeface="Times New Roman" panose="02020603050405020304" pitchFamily="18" charset="0"/>
            </a:endParaRPr>
          </a:p>
        </p:txBody>
      </p:sp>
      <p:graphicFrame>
        <p:nvGraphicFramePr>
          <p:cNvPr id="24" name="Объект 23">
            <a:extLst>
              <a:ext uri="{FF2B5EF4-FFF2-40B4-BE49-F238E27FC236}">
                <a16:creationId xmlns="" xmlns:a16="http://schemas.microsoft.com/office/drawing/2014/main" id="{B7D80CA7-385B-4660-BBCC-12AAE5E90C5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57225" y="1769423"/>
          <a:ext cx="3790169" cy="4357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6" imgW="5321520" imgH="7521840" progId="">
                  <p:embed/>
                </p:oleObj>
              </mc:Choice>
              <mc:Fallback>
                <p:oleObj name="Acrobat Document" r:id="rId6" imgW="5321520" imgH="75218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7225" y="1769423"/>
                        <a:ext cx="3790169" cy="4357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38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A2ACDC-C9DE-4E8A-8198-C1FBB1D5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892" y="2268186"/>
            <a:ext cx="9692707" cy="194668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Причины </a:t>
            </a:r>
            <a:r>
              <a:rPr lang="ru-RU" sz="18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возврата</a:t>
            </a:r>
            <a:r>
              <a:rPr lang="ru-RU" sz="20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1. Ошибочно перечислены</a:t>
            </a:r>
            <a:b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2. Излишне начислены на работников</a:t>
            </a:r>
            <a:b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3. Неверно указан код назначения платежа</a:t>
            </a:r>
            <a:b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4. В формате платежного поручения МТ 102 допущены ошибки</a:t>
            </a:r>
            <a:b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5. Неверно указаны реквизиты плательщика</a:t>
            </a:r>
            <a:b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6. Плательщиком или банком два или более раз перечислены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351EB5-2DB4-4133-B425-17677DC1E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182" y="4307039"/>
            <a:ext cx="5856141" cy="20049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Причины отказа в возврате (мотивированный отказ)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1. Частичный возврат по одному участнику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2. Неверно указаны реквизиты плательщика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3. Неверно указаны реквизиты платежа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4. Неверно указаны реквизиты потребителя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0EC28C60-A4E0-4F84-898E-18D92E1CB750}"/>
              </a:ext>
            </a:extLst>
          </p:cNvPr>
          <p:cNvSpPr txBox="1">
            <a:spLocks/>
          </p:cNvSpPr>
          <p:nvPr/>
        </p:nvSpPr>
        <p:spPr>
          <a:xfrm>
            <a:off x="1939599" y="426696"/>
            <a:ext cx="9919093" cy="128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>ВОЗВРАТ СУММЫ ИЗЛИШНЕ (ОШИБОЧНЫХ) ОТЧИСЛЕНИЙ </a:t>
            </a:r>
            <a:b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</a:br>
            <a:r>
              <a:rPr kumimoji="0" lang="kk-K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>И (ИЛИ) ВЗНОСОВ И (ИЛИ) ПЕНИ</a:t>
            </a:r>
            <a:r>
              <a:rPr kumimoji="0" lang="kk-K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</a:br>
            <a:r>
              <a:rPr kumimoji="0" lang="kk-K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/>
            </a:r>
            <a:br>
              <a:rPr kumimoji="0" lang="kk-K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</a:br>
            <a:r>
              <a:rPr kumimoji="0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>Приказ Министра здравоохранения Республики Казахстан от 30 июня 2017 года № 478 Об утверждении Правил и сроков исчисления (удержания) и перечисления отчислений и (или) взносов и Правил взыскания задолженности по отчислениям и (или) взносам</a:t>
            </a:r>
            <a:r>
              <a:rPr kumimoji="0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>)</a:t>
            </a:r>
            <a:br>
              <a:rPr kumimoji="0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</a:br>
            <a:r>
              <a:rPr kumimoji="0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  <a:t/>
            </a:r>
            <a:br>
              <a:rPr kumimoji="0" lang="kk-KZ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FS Joey Pro"/>
                <a:ea typeface="+mj-ea"/>
                <a:cs typeface="Times New Roman" panose="02020603050405020304" pitchFamily="18" charset="0"/>
              </a:rPr>
            </a:b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FS Joey Pro"/>
              <a:ea typeface="+mj-ea"/>
              <a:cs typeface="+mj-cs"/>
            </a:endParaRPr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done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4568" y="1791463"/>
            <a:ext cx="2053235" cy="2053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858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4"/>
          <p:cNvSpPr txBox="1">
            <a:spLocks/>
          </p:cNvSpPr>
          <p:nvPr/>
        </p:nvSpPr>
        <p:spPr>
          <a:xfrm>
            <a:off x="5462650" y="570015"/>
            <a:ext cx="5476537" cy="3719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000" b="1" dirty="0">
              <a:solidFill>
                <a:srgbClr val="0E2C4F"/>
              </a:solidFill>
              <a:latin typeface="FS Joey Pro"/>
              <a:cs typeface="FS Joey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1077" y="2339012"/>
            <a:ext cx="41563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627F1F"/>
                </a:solidFill>
                <a:latin typeface="FS Joey Pro"/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srgbClr val="627F1F"/>
                </a:solidFill>
                <a:latin typeface="FS Joey Pro"/>
              </a:rPr>
              <a:t>ЗА </a:t>
            </a:r>
          </a:p>
          <a:p>
            <a:pPr algn="ctr"/>
            <a:r>
              <a:rPr lang="ru-RU" sz="4800" b="1" dirty="0" smtClean="0">
                <a:solidFill>
                  <a:srgbClr val="627F1F"/>
                </a:solidFill>
                <a:latin typeface="FS Joey Pro"/>
              </a:rPr>
              <a:t>ВНИМАНИЕ!</a:t>
            </a:r>
            <a:endParaRPr lang="ru-RU" sz="4800" b="1" dirty="0">
              <a:solidFill>
                <a:srgbClr val="627F1F"/>
              </a:solidFill>
              <a:latin typeface="FS Joey Pro"/>
            </a:endParaRPr>
          </a:p>
        </p:txBody>
      </p:sp>
    </p:spTree>
    <p:extLst>
      <p:ext uri="{BB962C8B-B14F-4D97-AF65-F5344CB8AC3E}">
        <p14:creationId xmlns:p14="http://schemas.microsoft.com/office/powerpoint/2010/main" val="214492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2592198" y="1610686"/>
            <a:ext cx="8389" cy="348143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35827" y="535806"/>
            <a:ext cx="485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E2C4F"/>
                </a:solidFill>
                <a:latin typeface="FS Joey Pro"/>
              </a:rPr>
              <a:t>СНАЧАЛА РАЗБЕРЕМСЯ </a:t>
            </a:r>
            <a:r>
              <a:rPr lang="ru-RU" b="1" dirty="0" smtClean="0">
                <a:solidFill>
                  <a:srgbClr val="0E2C4F"/>
                </a:solidFill>
                <a:latin typeface="FS Joey Pro"/>
              </a:rPr>
              <a:t>С МИФАМИ…</a:t>
            </a:r>
            <a:endParaRPr lang="ru-RU" b="1" dirty="0">
              <a:solidFill>
                <a:srgbClr val="0E2C4F"/>
              </a:solidFill>
              <a:latin typeface="FS Joey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1646" y="2895076"/>
            <a:ext cx="849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E2C4F"/>
                </a:solidFill>
                <a:latin typeface="FS Joey Pro"/>
              </a:rPr>
              <a:t>2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. 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Незастрахованные 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без 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медицинской 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помощи </a:t>
            </a:r>
            <a:r>
              <a:rPr lang="ru-RU" sz="3600" dirty="0" smtClean="0">
                <a:solidFill>
                  <a:srgbClr val="FF0000"/>
                </a:solidFill>
                <a:latin typeface="FS Joey Pro"/>
              </a:rPr>
              <a:t>не останутся</a:t>
            </a:r>
            <a:endParaRPr lang="ru-RU" sz="3600" dirty="0">
              <a:solidFill>
                <a:srgbClr val="FF0000"/>
              </a:solidFill>
              <a:latin typeface="FS Joey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11646" y="1402517"/>
            <a:ext cx="7885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E2C4F"/>
                </a:solidFill>
                <a:latin typeface="FS Joey Pro"/>
              </a:rPr>
              <a:t>1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. </a:t>
            </a:r>
            <a:r>
              <a:rPr lang="ru-RU" dirty="0">
                <a:solidFill>
                  <a:srgbClr val="0E2C4F"/>
                </a:solidFill>
                <a:latin typeface="FS Joey Pro"/>
              </a:rPr>
              <a:t>ОСМС – </a:t>
            </a:r>
            <a:r>
              <a:rPr lang="ru-RU" sz="3600" dirty="0">
                <a:solidFill>
                  <a:srgbClr val="FF0000"/>
                </a:solidFill>
                <a:latin typeface="FS Joey Pro"/>
              </a:rPr>
              <a:t>не накопительная система</a:t>
            </a:r>
            <a:r>
              <a:rPr lang="ru-RU" dirty="0">
                <a:solidFill>
                  <a:srgbClr val="0E2C4F"/>
                </a:solidFill>
                <a:latin typeface="FS Joey Pro"/>
              </a:rPr>
              <a:t>.  Все сборы тратятся </a:t>
            </a:r>
            <a:r>
              <a:rPr lang="ru-RU" dirty="0" smtClean="0">
                <a:solidFill>
                  <a:srgbClr val="0E2C4F"/>
                </a:solidFill>
                <a:latin typeface="FS Joey Pro"/>
              </a:rPr>
              <a:t>на </a:t>
            </a:r>
            <a:r>
              <a:rPr lang="ru-RU" dirty="0">
                <a:solidFill>
                  <a:srgbClr val="0E2C4F"/>
                </a:solidFill>
                <a:latin typeface="FS Joey Pro"/>
              </a:rPr>
              <a:t>медицинские услуги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11646" y="4462834"/>
            <a:ext cx="8923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E2C4F"/>
                </a:solidFill>
                <a:latin typeface="FS Joey Pro"/>
              </a:rPr>
              <a:t>3. ОСМС – не заменяет бюджетное финансирование. На самом деле </a:t>
            </a:r>
            <a:r>
              <a:rPr lang="ru-RU" sz="3600" dirty="0">
                <a:solidFill>
                  <a:srgbClr val="FF0000"/>
                </a:solidFill>
                <a:latin typeface="FS Joey Pro"/>
              </a:rPr>
              <a:t>государство </a:t>
            </a:r>
            <a:r>
              <a:rPr lang="ru-RU" dirty="0">
                <a:solidFill>
                  <a:srgbClr val="0E2C4F"/>
                </a:solidFill>
                <a:latin typeface="FS Joey Pro"/>
              </a:rPr>
              <a:t>оплачивает страховку  </a:t>
            </a:r>
            <a:r>
              <a:rPr lang="ru-RU" sz="3600" dirty="0">
                <a:solidFill>
                  <a:srgbClr val="FF0000"/>
                </a:solidFill>
                <a:latin typeface="FS Joey Pro"/>
              </a:rPr>
              <a:t>10 млн. льготников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204593" y="2464346"/>
            <a:ext cx="7331979" cy="2180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145869" y="4171543"/>
            <a:ext cx="7331979" cy="2180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20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87111" y="320800"/>
            <a:ext cx="10622085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СТАВКИ ВЗНОСОВ И ОТЧИСЛЕНИЙ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 ОСМС</a:t>
            </a:r>
            <a:endParaRPr lang="ru-RU" sz="28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813359" y="1376756"/>
            <a:ext cx="3149" cy="44970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055FBF4-BB4A-4A30-A2BE-B6C28440F13E}"/>
              </a:ext>
            </a:extLst>
          </p:cNvPr>
          <p:cNvSpPr/>
          <p:nvPr/>
        </p:nvSpPr>
        <p:spPr>
          <a:xfrm>
            <a:off x="1436517" y="5696213"/>
            <a:ext cx="8898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Государство*- Объектом исчисления взносов государства является среднемесячная заработная плата, предшествующая двум годам текущего финансового года, определяемая уполномоченным органом в области государственной статистики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5AA698E7-B6ED-4B98-AD5F-97F8D64DF9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2817" y="1376756"/>
          <a:ext cx="8898456" cy="417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208">
                  <a:extLst>
                    <a:ext uri="{9D8B030D-6E8A-4147-A177-3AD203B41FA5}">
                      <a16:colId xmlns:a16="http://schemas.microsoft.com/office/drawing/2014/main" xmlns="" val="58566116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2322015233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849465067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2983679035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4040902885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2435834804"/>
                    </a:ext>
                  </a:extLst>
                </a:gridCol>
                <a:gridCol w="1271208">
                  <a:extLst>
                    <a:ext uri="{9D8B030D-6E8A-4147-A177-3AD203B41FA5}">
                      <a16:colId xmlns:a16="http://schemas.microsoft.com/office/drawing/2014/main" xmlns="" val="269245287"/>
                    </a:ext>
                  </a:extLst>
                </a:gridCol>
              </a:tblGrid>
              <a:tr h="3234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Период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2018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2019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2020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2021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2022</a:t>
                      </a:r>
                      <a:endParaRPr lang="ru-RU" sz="11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1646208817"/>
                  </a:ext>
                </a:extLst>
              </a:tr>
              <a:tr h="32349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Работодатели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1.5%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1.5%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4058782143"/>
                  </a:ext>
                </a:extLst>
              </a:tr>
              <a:tr h="481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ИП/КХ/Члены КХ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5% от 2 МЗП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5% от 1,4 МЗП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5% от 1,4 МЗП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5% от 1,4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3203952074"/>
                  </a:ext>
                </a:extLst>
              </a:tr>
              <a:tr h="640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Физ.лица ГПХ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5% от дохода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r>
                        <a:rPr lang="ru-RU" sz="1100" u="none" strike="noStrike" dirty="0">
                          <a:effectLst/>
                        </a:rPr>
                        <a:t>% от начисленного дохода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2% от начисленного дохода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3% от начисленного дохода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2042157113"/>
                  </a:ext>
                </a:extLst>
              </a:tr>
              <a:tr h="64003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Работники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1% от начисленного дохода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1% от начисленного дохода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2% от начисленного дохода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1471220295"/>
                  </a:ext>
                </a:extLst>
              </a:tr>
              <a:tr h="6469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Государство*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1,4%,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1,6%,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 от 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264302088"/>
                  </a:ext>
                </a:extLst>
              </a:tr>
              <a:tr h="11148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Самостоятельные плательщики (иные лица)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>
                          <a:effectLst/>
                        </a:rPr>
                        <a:t>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5% от 1МЗП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5% от 1МЗП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effectLst/>
                        </a:rPr>
                        <a:t>5% от 1МЗП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0" marR="7370" marT="7370" marB="0" anchor="ctr"/>
                </a:tc>
                <a:extLst>
                  <a:ext uri="{0D108BD9-81ED-4DB2-BD59-A6C34878D82A}">
                    <a16:rowId xmlns:a16="http://schemas.microsoft.com/office/drawing/2014/main" xmlns="" val="2212867450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1" y="103854"/>
            <a:ext cx="2776244" cy="114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0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779A650-8135-49E4-AD7A-0C5CAFA1F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E3D-19A1-4ED2-9B6C-4A3DD4CFF281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AF4FF49-233F-47F0-8BE7-5508EEAF0281}"/>
              </a:ext>
            </a:extLst>
          </p:cNvPr>
          <p:cNvSpPr/>
          <p:nvPr/>
        </p:nvSpPr>
        <p:spPr>
          <a:xfrm>
            <a:off x="977482" y="471655"/>
            <a:ext cx="10241534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ДОХОДЫ, ПРИНИМАЕМЫЕ ДЛЯ 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ИСЧИСЛЕНИЯ ОТЧИСЛЕНИЙ И (ИЛИ) ВЗНОСОВ</a:t>
            </a:r>
            <a:endParaRPr lang="ru-RU" sz="28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727E9841-A75C-4B42-A6D6-A240A0250833}"/>
              </a:ext>
            </a:extLst>
          </p:cNvPr>
          <p:cNvCxnSpPr/>
          <p:nvPr/>
        </p:nvCxnSpPr>
        <p:spPr>
          <a:xfrm flipH="1">
            <a:off x="977482" y="1392386"/>
            <a:ext cx="3149" cy="44970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7575D24E-680F-4F04-94F8-A7171ECA424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13067" y="1392387"/>
          <a:ext cx="9716041" cy="3484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28225">
                  <a:extLst>
                    <a:ext uri="{9D8B030D-6E8A-4147-A177-3AD203B41FA5}">
                      <a16:colId xmlns:a16="http://schemas.microsoft.com/office/drawing/2014/main" xmlns="" val="299380223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3806936585"/>
                    </a:ext>
                  </a:extLst>
                </a:gridCol>
                <a:gridCol w="2954216">
                  <a:extLst>
                    <a:ext uri="{9D8B030D-6E8A-4147-A177-3AD203B41FA5}">
                      <a16:colId xmlns:a16="http://schemas.microsoft.com/office/drawing/2014/main" xmlns="" val="2536869638"/>
                    </a:ext>
                  </a:extLst>
                </a:gridCol>
              </a:tblGrid>
              <a:tr h="230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110182"/>
                  </a:ext>
                </a:extLst>
              </a:tr>
              <a:tr h="268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28 284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1511711330"/>
                  </a:ext>
                </a:extLst>
              </a:tr>
              <a:tr h="825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Ежемесячный объект, принимаемый для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исчисления отчислений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 должен превышать: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МЗП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3994936083"/>
                  </a:ext>
                </a:extLst>
              </a:tr>
              <a:tr h="13344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Ежемесячный доход, принимаемый для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исчисления взносов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должен исчисляться по сумме всех видов доходов физического лица и не должен превышать: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646746507"/>
                  </a:ext>
                </a:extLst>
              </a:tr>
              <a:tr h="825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Объектом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исчисления взносов ИП, лиц, занимающихся частной практикой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 МЗП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2433907565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3731F7F-E494-4EAD-B360-06E6A41851FD}"/>
              </a:ext>
            </a:extLst>
          </p:cNvPr>
          <p:cNvSpPr/>
          <p:nvPr/>
        </p:nvSpPr>
        <p:spPr>
          <a:xfrm>
            <a:off x="1492858" y="5067602"/>
            <a:ext cx="9860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исчисления отчислений и (или)  взносов является МЗП установленный на соответствующий финансовый год законом о республиканском бюджете</a:t>
            </a:r>
          </a:p>
        </p:txBody>
      </p:sp>
    </p:spTree>
    <p:extLst>
      <p:ext uri="{BB962C8B-B14F-4D97-AF65-F5344CB8AC3E}">
        <p14:creationId xmlns:p14="http://schemas.microsoft.com/office/powerpoint/2010/main" val="26165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09004D2-20AE-4503-96C8-2F76F3A2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E3D-19A1-4ED2-9B6C-4A3DD4CFF28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332F244-6044-4D44-B5E0-6612C67508B6}"/>
              </a:ext>
            </a:extLst>
          </p:cNvPr>
          <p:cNvSpPr/>
          <p:nvPr/>
        </p:nvSpPr>
        <p:spPr>
          <a:xfrm>
            <a:off x="411892" y="447111"/>
            <a:ext cx="11627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ГОСУДАРСТВО УПЛАЧИВАЕТ ОСМС ЗА СЛЕДУЮЩИХ ЛИЦ:</a:t>
            </a:r>
            <a:endParaRPr lang="ru-RU" sz="3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888F883-097C-4584-A58C-05875F48D2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05168" y="1191303"/>
          <a:ext cx="10374047" cy="5531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40">
                  <a:extLst>
                    <a:ext uri="{9D8B030D-6E8A-4147-A177-3AD203B41FA5}">
                      <a16:colId xmlns:a16="http://schemas.microsoft.com/office/drawing/2014/main" xmlns="" val="3614417669"/>
                    </a:ext>
                  </a:extLst>
                </a:gridCol>
                <a:gridCol w="5092094">
                  <a:extLst>
                    <a:ext uri="{9D8B030D-6E8A-4147-A177-3AD203B41FA5}">
                      <a16:colId xmlns:a16="http://schemas.microsoft.com/office/drawing/2014/main" xmlns="" val="1267534887"/>
                    </a:ext>
                  </a:extLst>
                </a:gridCol>
                <a:gridCol w="5005313">
                  <a:extLst>
                    <a:ext uri="{9D8B030D-6E8A-4147-A177-3AD203B41FA5}">
                      <a16:colId xmlns:a16="http://schemas.microsoft.com/office/drawing/2014/main" xmlns="" val="2460245871"/>
                    </a:ext>
                  </a:extLst>
                </a:gridCol>
              </a:tblGrid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5377925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581874130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зарегистрированные в качестве безработных;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зарегистрированные в качестве безработных;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501701128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беременные женщины;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беременные женщины;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1260803111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лица, фактически воспитывающие ребенка (детей) до достижения им (ими) возраста трех лет;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неработающее лицо (один из законных представителей ребенка), воспитывающее ребенка (детей) до достижения им (ими) трех лет, за исключением лиц, предусмотренных подпунктом 5) настоящего пункта;</a:t>
                      </a:r>
                      <a:endParaRPr lang="ru-RU" sz="12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383425830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находящиеся в отпусках в связи с рождением ребенка (детей), усыновлением (удочерением) новорожденного ребенка (детей), по уходу за ребенком (детьми) до достижения им (ими) возраста трех лет;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находящиеся в отпусках в связи с беременностью и родам, усыновлением (удочерением) новорожденного ребенка (детей), по уходу за ребенком (детьми) до достижения им (ими) возраста трех лет;</a:t>
                      </a:r>
                      <a:endParaRPr lang="ru-RU" sz="1200" b="1" i="0" u="none" strike="noStrike" dirty="0">
                        <a:solidFill>
                          <a:srgbClr val="548235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101745928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лица, осуществляющие уход за ребенком-инвалидом;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лица, осуществляющие уход за ребенком-инвалидом;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1869529722"/>
                  </a:ext>
                </a:extLst>
              </a:tr>
              <a:tr h="3602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 пенсионных выплат, в том числе участники и инвалиды Великой Отечественной войны;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получатели пенсионных выплат, в том числе участники и инвалиды Великой Отечественной войны;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1859635939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отбывающие наказание по приговору суда в учреждениях уголовно-исполнительной (пенитенциарной) системы (за исключением учреждений минимальной безопасности);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974942182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содержащиеся в следственных изоляторах;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содержащиеся в следственных изоляторах;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161728025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оралманы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неработающие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оралманы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1721583110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матери, награжденные подвесками "Алтын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алқа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"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Күміс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алқа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или получившие ранее звание "Мать-героиня", а также награжденные орденами "Материнская слава" I и II степени;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многодетные матери, награжденные подвесками "Алтын алқа", "Күміс алқа" или получившие ранее звание "Мать-героиня", а также награжденные орденами "Материнская слава" I и II степени;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846973255"/>
                  </a:ext>
                </a:extLst>
              </a:tr>
              <a:tr h="1827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2679721325"/>
                  </a:ext>
                </a:extLst>
              </a:tr>
              <a:tr h="5388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обучающиеся по очной форме обучения в организациях среднего, технического и профессионального,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послесреднего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высшего образования, а также послевузовского образования;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обучающиеся по очной форме обучения в организациях среднего, технического и профессионального, послесреднего, высшего образования, а также послевузовского образования;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1849685391"/>
                  </a:ext>
                </a:extLst>
              </a:tr>
              <a:tr h="8961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завершившие обучение по очной форме обучения в организациях среднего, технического и профессионального, </a:t>
                      </a:r>
                      <a:r>
                        <a:rPr lang="ru-RU" sz="12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послесреднего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высшего образования, а также послевузовского образования в течение трех календарных месяцев, следующих за месяцем, в котором завершено обучение;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5" marR="3005" marT="3005" marB="0" anchor="ctr"/>
                </a:tc>
                <a:extLst>
                  <a:ext uri="{0D108BD9-81ED-4DB2-BD59-A6C34878D82A}">
                    <a16:rowId xmlns:a16="http://schemas.microsoft.com/office/drawing/2014/main" xmlns="" val="3184763718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5247A798-6D11-4256-AB33-DAD8E1096074}"/>
              </a:ext>
            </a:extLst>
          </p:cNvPr>
          <p:cNvCxnSpPr/>
          <p:nvPr/>
        </p:nvCxnSpPr>
        <p:spPr>
          <a:xfrm flipH="1">
            <a:off x="1047820" y="1400202"/>
            <a:ext cx="3149" cy="44970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69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854BAC0-A67C-4FBE-AFCD-984BED24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37E3D-19A1-4ED2-9B6C-4A3DD4CFF28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4FAB1A8-DE97-4638-9217-B8708C2ED9DF}"/>
              </a:ext>
            </a:extLst>
          </p:cNvPr>
          <p:cNvSpPr/>
          <p:nvPr/>
        </p:nvSpPr>
        <p:spPr>
          <a:xfrm>
            <a:off x="2570205" y="542389"/>
            <a:ext cx="79742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a typeface="+mj-ea"/>
                <a:cs typeface="Times New Roman" panose="02020603050405020304" pitchFamily="18" charset="0"/>
              </a:rPr>
              <a:t>ЕДИНЫЙ СОВОКУПНЫЙ ПЛАТЕЖ (ЕСП)</a:t>
            </a:r>
            <a:endParaRPr lang="ru-RU" sz="36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EA2C288-4F74-4AC3-895B-0544699FF1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42832" y="1356703"/>
          <a:ext cx="8943379" cy="3355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391">
                  <a:extLst>
                    <a:ext uri="{9D8B030D-6E8A-4147-A177-3AD203B41FA5}">
                      <a16:colId xmlns:a16="http://schemas.microsoft.com/office/drawing/2014/main" xmlns="" val="3413570081"/>
                    </a:ext>
                  </a:extLst>
                </a:gridCol>
                <a:gridCol w="6418988">
                  <a:extLst>
                    <a:ext uri="{9D8B030D-6E8A-4147-A177-3AD203B41FA5}">
                      <a16:colId xmlns:a16="http://schemas.microsoft.com/office/drawing/2014/main" xmlns="" val="561955461"/>
                    </a:ext>
                  </a:extLst>
                </a:gridCol>
              </a:tblGrid>
              <a:tr h="162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Налоговый режим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Единый совокупный платеж (ЕСП)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2126211"/>
                  </a:ext>
                </a:extLst>
              </a:tr>
              <a:tr h="411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отдельной регистрации                                                                                                                                                          начала уплаты постановка на учет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1017193184"/>
                  </a:ext>
                </a:extLst>
              </a:tr>
              <a:tr h="112675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надо платить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МРП - 2525 тенге для города, 0,5 МРП -1263 тенге для села в месяц.                                                                                                           А) ИПН: 252/165 тенге                                                                                                                                                     Б) ОПВ: 758/379 тенге                                                                                                                                                В) Соц. Отчисления: 505/253 тенге                                                                                                                             </a:t>
                      </a:r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 ОСМС: 1010/505 (40% от 1/ 0,5 МРП)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111497226"/>
                  </a:ext>
                </a:extLst>
              </a:tr>
              <a:tr h="16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Отчетность 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предоставляют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1882866795"/>
                  </a:ext>
                </a:extLst>
              </a:tr>
              <a:tr h="167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доход для применения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 МРП в год- 2 969 400 тенге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1845993672"/>
                  </a:ext>
                </a:extLst>
              </a:tr>
              <a:tr h="3410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наемных работников                                                                                                                                      Оказание услуг, реализация услуг личного подсобного хозяйства, только для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2362715491"/>
                  </a:ext>
                </a:extLst>
              </a:tr>
              <a:tr h="9427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В соответствии со ст.774 Кодекса Республики Казахстан «О налогах и других обязательных платежах в бюджет»                                                                                                                                                                       2. ст.14 Закона об ОСМС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03" marR="9103" marT="9103" marB="0" anchor="b"/>
                </a:tc>
                <a:extLst>
                  <a:ext uri="{0D108BD9-81ED-4DB2-BD59-A6C34878D82A}">
                    <a16:rowId xmlns:a16="http://schemas.microsoft.com/office/drawing/2014/main" xmlns="" val="3598663749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E76BB401-063A-437A-A600-C1BEF53437CB}"/>
              </a:ext>
            </a:extLst>
          </p:cNvPr>
          <p:cNvCxnSpPr/>
          <p:nvPr/>
        </p:nvCxnSpPr>
        <p:spPr>
          <a:xfrm flipH="1">
            <a:off x="1055636" y="1356703"/>
            <a:ext cx="3149" cy="4497089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A7509A-03F5-47FD-863B-00AC85A4E71B}"/>
              </a:ext>
            </a:extLst>
          </p:cNvPr>
          <p:cNvSpPr/>
          <p:nvPr/>
        </p:nvSpPr>
        <p:spPr>
          <a:xfrm>
            <a:off x="1638572" y="4976218"/>
            <a:ext cx="901895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 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(личный водитель)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разовый наемный труд 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(ремонт бытовой техники, сантехники и т.д.),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частные услуги 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(репетиторы, няни, сиделки, вязание на заказ)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артисты 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(тамада, музыканты и другие),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 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(установка ОС, анти-вирус и т.д.),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пасеки и продажа меда, продажа молока, картофеля, выращенного в своем личном подсобном хозяйстве, другим физическим лицам и др.</a:t>
            </a:r>
          </a:p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Плательщиками ЕСП не могут быть иностранцы и лица без гражданства, а также лица, осуществляющие деятельность через стационарные точки (коммерческие объекты - торговые объекты, рынки и т.п.), сдающие в аренду имущество, за исключением жилища.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77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иконка день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48" y="1599995"/>
            <a:ext cx="2618556" cy="256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79891" y="3366132"/>
            <a:ext cx="7273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627F1F"/>
                </a:solidFill>
                <a:latin typeface="FS Joey Pro"/>
              </a:rPr>
              <a:t>ВЗЫСКАНИЕ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Органы </a:t>
            </a:r>
            <a:r>
              <a:rPr lang="ru-RU" sz="2400" b="1" dirty="0" err="1">
                <a:solidFill>
                  <a:srgbClr val="002060"/>
                </a:solidFill>
              </a:rPr>
              <a:t>госдоходов</a:t>
            </a:r>
            <a:r>
              <a:rPr lang="ru-RU" sz="2400" b="1" dirty="0">
                <a:solidFill>
                  <a:srgbClr val="002060"/>
                </a:solidFill>
              </a:rPr>
              <a:t> вправе взыскивать с банковских счетов плательщика деньги в пределах образовавшейся задолженности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4064127" y="3060144"/>
            <a:ext cx="7212724" cy="0"/>
          </a:xfrm>
          <a:prstGeom prst="line">
            <a:avLst/>
          </a:prstGeom>
          <a:ln w="3810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064127" y="445833"/>
            <a:ext cx="70495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627F1F"/>
                </a:solidFill>
                <a:latin typeface="FS Joey Pro"/>
              </a:rPr>
              <a:t>ЗАДОЛЖЕННОСТЬ ПО ОСМС </a:t>
            </a:r>
          </a:p>
          <a:p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>
                <a:solidFill>
                  <a:srgbClr val="002060"/>
                </a:solidFill>
              </a:rPr>
              <a:t>Подлежит перечислению  с начисленной пеней в размере </a:t>
            </a:r>
            <a:r>
              <a:rPr lang="ru-RU" sz="2400" b="1" dirty="0" smtClean="0">
                <a:solidFill>
                  <a:srgbClr val="002060"/>
                </a:solidFill>
              </a:rPr>
              <a:t>1,25-кратной </a:t>
            </a:r>
            <a:r>
              <a:rPr lang="ru-RU" sz="2400" b="1" dirty="0">
                <a:solidFill>
                  <a:srgbClr val="002060"/>
                </a:solidFill>
              </a:rPr>
              <a:t>официальной ставки рефинансирования за каждый день просрочки, включая день оплаты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2DC0-56CC-4DF7-9C00-9E148FAF743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56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D998F1-4C5C-4497-B3BA-BA8CB1995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28" y="524263"/>
            <a:ext cx="8538419" cy="53916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        </a:t>
            </a:r>
            <a:r>
              <a:rPr lang="ru-RU" sz="18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ОТ УПЛАТЫ ОТЧИСЛЕНИЙ ОСВОЖДАЮТСЯ РАБОТОДАТЕЛИ ЗА:</a:t>
            </a:r>
            <a:br>
              <a:rPr lang="ru-RU" sz="18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627F1F"/>
              </a:solidFill>
              <a:latin typeface="FS Joey Pro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0C63DA7-DFD6-45CC-B535-525E20E25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52" y="1145806"/>
            <a:ext cx="10363826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д</a:t>
            </a:r>
            <a:r>
              <a:rPr lang="x-none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ет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ей</a:t>
            </a:r>
            <a:r>
              <a:rPr lang="x-none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85750" indent="-285750"/>
            <a:r>
              <a:rPr lang="ru-RU" sz="2000" b="1" dirty="0" smtClean="0">
                <a:solidFill>
                  <a:srgbClr val="002060"/>
                </a:solidFill>
              </a:rPr>
              <a:t>лиц, находящихся </a:t>
            </a:r>
            <a:r>
              <a:rPr lang="ru-RU" sz="2000" b="1" dirty="0">
                <a:solidFill>
                  <a:srgbClr val="002060"/>
                </a:solidFill>
              </a:rPr>
              <a:t>в отпусках в связи с беременностью и родами, усыновлением (удочерением) новорожденного ребенка (детей), по уходу за ребенком (детьми) до достижения им (ими) возраста трех лет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x-none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получател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ей</a:t>
            </a:r>
            <a:r>
              <a:rPr lang="x-none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пенсионных </a:t>
            </a:r>
            <a:r>
              <a:rPr lang="x-none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выплат;</a:t>
            </a:r>
            <a:endParaRPr lang="ru-RU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</a:rPr>
              <a:t>многодетных матерей, награжденных </a:t>
            </a:r>
            <a:r>
              <a:rPr lang="ru-RU" sz="2000" b="1" dirty="0">
                <a:solidFill>
                  <a:srgbClr val="002060"/>
                </a:solidFill>
              </a:rPr>
              <a:t>подвесками "Алтын </a:t>
            </a:r>
            <a:r>
              <a:rPr lang="ru-RU" sz="2000" b="1" dirty="0" err="1">
                <a:solidFill>
                  <a:srgbClr val="002060"/>
                </a:solidFill>
              </a:rPr>
              <a:t>алқа</a:t>
            </a:r>
            <a:r>
              <a:rPr lang="ru-RU" sz="2000" b="1" dirty="0">
                <a:solidFill>
                  <a:srgbClr val="002060"/>
                </a:solidFill>
              </a:rPr>
              <a:t>", "</a:t>
            </a:r>
            <a:r>
              <a:rPr lang="ru-RU" sz="2000" b="1" dirty="0" err="1">
                <a:solidFill>
                  <a:srgbClr val="002060"/>
                </a:solidFill>
              </a:rPr>
              <a:t>Күміс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err="1">
                <a:solidFill>
                  <a:srgbClr val="002060"/>
                </a:solidFill>
              </a:rPr>
              <a:t>алқа</a:t>
            </a:r>
            <a:r>
              <a:rPr lang="ru-RU" sz="2000" b="1" dirty="0">
                <a:solidFill>
                  <a:srgbClr val="002060"/>
                </a:solidFill>
              </a:rPr>
              <a:t>" или </a:t>
            </a:r>
            <a:r>
              <a:rPr lang="ru-RU" sz="2000" b="1" dirty="0" smtClean="0">
                <a:solidFill>
                  <a:srgbClr val="002060"/>
                </a:solidFill>
              </a:rPr>
              <a:t>получивших </a:t>
            </a:r>
            <a:r>
              <a:rPr lang="ru-RU" sz="2000" b="1" dirty="0">
                <a:solidFill>
                  <a:srgbClr val="002060"/>
                </a:solidFill>
              </a:rPr>
              <a:t>ранее звание "Мать-героиня", а также </a:t>
            </a:r>
            <a:r>
              <a:rPr lang="ru-RU" sz="2000" b="1" dirty="0" smtClean="0">
                <a:solidFill>
                  <a:srgbClr val="002060"/>
                </a:solidFill>
              </a:rPr>
              <a:t>награжденных </a:t>
            </a:r>
            <a:r>
              <a:rPr lang="ru-RU" sz="2000" b="1" dirty="0">
                <a:solidFill>
                  <a:srgbClr val="002060"/>
                </a:solidFill>
              </a:rPr>
              <a:t>орденами "Материнская слава" I и II степени;</a:t>
            </a:r>
          </a:p>
          <a:p>
            <a:pPr fontAlgn="base"/>
            <a:r>
              <a:rPr lang="ru-RU" sz="2000" b="1" dirty="0">
                <a:solidFill>
                  <a:srgbClr val="002060"/>
                </a:solidFill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инвалидов;</a:t>
            </a:r>
            <a:endParaRPr lang="ru-RU" sz="2000" b="1" dirty="0">
              <a:solidFill>
                <a:srgbClr val="002060"/>
              </a:solidFill>
            </a:endParaRPr>
          </a:p>
          <a:p>
            <a:pPr fontAlgn="base"/>
            <a:r>
              <a:rPr lang="ru-RU" sz="2000" b="1" dirty="0" smtClean="0">
                <a:solidFill>
                  <a:srgbClr val="002060"/>
                </a:solidFill>
              </a:rPr>
              <a:t> лиц, обучающихся </a:t>
            </a:r>
            <a:r>
              <a:rPr lang="ru-RU" sz="2000" b="1" dirty="0">
                <a:solidFill>
                  <a:srgbClr val="002060"/>
                </a:solidFill>
              </a:rPr>
              <a:t>по очной форме обучения в организациях среднего, технического и профессионального, </a:t>
            </a:r>
            <a:r>
              <a:rPr lang="ru-RU" sz="20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2000" b="1" dirty="0">
                <a:solidFill>
                  <a:srgbClr val="002060"/>
                </a:solidFill>
              </a:rPr>
              <a:t>, высшего образования, а также послевузовского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военнослужащих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сотрудников специальных государственных органов;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сотрудников правоохранительных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48356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EC220A-246C-400A-B260-8D11DE54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664" y="333509"/>
            <a:ext cx="10364451" cy="841167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             </a:t>
            </a:r>
            <a:r>
              <a:rPr lang="ru-RU" sz="22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ОТЧИСЛЕНИЯ И (ИЛИ) ВЗНОСЫ В ФОНД </a:t>
            </a:r>
            <a:br>
              <a:rPr lang="ru-RU" sz="22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r>
              <a:rPr lang="ru-RU" sz="2200" b="1" u="sng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НЕ</a:t>
            </a:r>
            <a:r>
              <a:rPr lang="ru-RU" sz="2200" b="1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 УДЕРЖИВАЮТСЯ СО СЛЕДУЮЩИХ ВЫПЛАТ И  ДОХОДОВ</a:t>
            </a:r>
            <a:r>
              <a:rPr lang="ru-RU" sz="2800" dirty="0" smtClean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627F1F"/>
                </a:solidFill>
                <a:latin typeface="FS Joey Pro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27F1F"/>
              </a:solidFill>
              <a:latin typeface="FS Joey Pro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5AEDD7-2FD0-4D49-832C-F33D905B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810140"/>
            <a:ext cx="10363825" cy="39810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доходов, указанных в пункте 2 статьи 319 Кодекса Республики Казахстан «О налогах и других обязательных платежах в бюджет» (Налоговый кодекс);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 доходов, указанных в пункте 1 статьи 341 Кодекса Республики Казахстан «О налогах и других обязательных платежах в бюджет» (Налоговый кодекс), за исключением доходов, указанных в подпунктах 10), 12) и 13) пункта 1 статьи 341 Кодекса Республики Казахстан «О налогах и других обязательных платежах в бюджет» (Налоговый кодекс);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доходов, указанных в подпункте 10) статьи 654 Кодекса Республики Казахстан «О налогах и других обязательных платежах в бюджет» (Налоговый кодекс);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 выплат за счет средств грантов (кроме выплат в виде оплаты труда работникам и оплаты работ (услуг) физическим лицам по договорам гражданско-правового характера);</a:t>
            </a:r>
          </a:p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0E2C4F"/>
                </a:solidFill>
                <a:latin typeface="FS Joey Pro"/>
                <a:cs typeface="Times New Roman" panose="02020603050405020304" pitchFamily="18" charset="0"/>
              </a:rPr>
              <a:t>компенсационных выплат при расторжении трудового договора в случаях прекращения деятельности работодателя - физического лица либо ликвидации работодателя - юридического лица, сокращения численности или штата работников в размерах, установленных законодательством Республики Казахстан.</a:t>
            </a:r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569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1241</Words>
  <Application>Microsoft Office PowerPoint</Application>
  <PresentationFormat>Широкоэкранный</PresentationFormat>
  <Paragraphs>183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FS Joey Pro</vt:lpstr>
      <vt:lpstr>Times New Roman</vt:lpstr>
      <vt:lpstr>Wingdings</vt:lpstr>
      <vt:lpstr>Тема Office</vt:lpstr>
      <vt:lpstr>Acrobat 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ОТ УПЛАТЫ ОТЧИСЛЕНИЙ ОСВОЖДАЮТСЯ РАБОТОДАТЕЛИ ЗА: </vt:lpstr>
      <vt:lpstr>             ОТЧИСЛЕНИЯ И (ИЛИ) ВЗНОСЫ В ФОНД  НЕ УДЕРЖИВАЮТСЯ СО СЛЕДУЮЩИХ ВЫПЛАТ И  ДОХОДОВ: </vt:lpstr>
      <vt:lpstr>ВОЗВРАТ СУММЫ ИЗЛИШНЕ (ОШИБОЧНЫХ) ОТЧИСЛЕНИЙ  И (ИЛИ) ВЗНОСОВ И (ИЛИ) ПЕНИ  (Приказ Министра здравоохранения Республики Казахстан от 30 июня 2017 года № 478 Об утверждении Правил и сроков исчисления (удержания) и перечисления отчислений и (или) взносов и Правил взыскания задолженности по отчислениям и (или) взносам)  </vt:lpstr>
      <vt:lpstr>Причины возврата  1. Ошибочно перечислены 2. Излишне начислены на работников 3. Неверно указан код назначения платежа 4. В формате платежного поручения МТ 102 допущены ошибки 5. Неверно указаны реквизиты плательщика 6. Плательщиком или банком два или более раз перечислены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7</cp:revision>
  <dcterms:created xsi:type="dcterms:W3CDTF">2019-02-26T10:49:46Z</dcterms:created>
  <dcterms:modified xsi:type="dcterms:W3CDTF">2019-03-05T10:40:52Z</dcterms:modified>
</cp:coreProperties>
</file>